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9"/>
  </p:handoutMasterIdLst>
  <p:sldIdLst>
    <p:sldId id="257" r:id="rId2"/>
    <p:sldId id="288" r:id="rId3"/>
    <p:sldId id="292" r:id="rId4"/>
    <p:sldId id="311" r:id="rId5"/>
    <p:sldId id="313" r:id="rId6"/>
    <p:sldId id="293" r:id="rId7"/>
    <p:sldId id="312" r:id="rId8"/>
    <p:sldId id="296" r:id="rId9"/>
    <p:sldId id="308" r:id="rId10"/>
    <p:sldId id="294" r:id="rId11"/>
    <p:sldId id="295" r:id="rId12"/>
    <p:sldId id="297" r:id="rId13"/>
    <p:sldId id="291" r:id="rId14"/>
    <p:sldId id="298" r:id="rId15"/>
    <p:sldId id="299" r:id="rId16"/>
    <p:sldId id="304" r:id="rId17"/>
    <p:sldId id="305" r:id="rId18"/>
    <p:sldId id="306" r:id="rId19"/>
    <p:sldId id="307" r:id="rId20"/>
    <p:sldId id="314" r:id="rId21"/>
    <p:sldId id="315" r:id="rId22"/>
    <p:sldId id="318" r:id="rId23"/>
    <p:sldId id="319" r:id="rId24"/>
    <p:sldId id="316" r:id="rId25"/>
    <p:sldId id="317" r:id="rId26"/>
    <p:sldId id="320" r:id="rId27"/>
    <p:sldId id="321" r:id="rId28"/>
    <p:sldId id="310" r:id="rId29"/>
    <p:sldId id="309" r:id="rId30"/>
    <p:sldId id="302" r:id="rId31"/>
    <p:sldId id="325" r:id="rId32"/>
    <p:sldId id="322" r:id="rId33"/>
    <p:sldId id="326" r:id="rId34"/>
    <p:sldId id="388" r:id="rId35"/>
    <p:sldId id="327" r:id="rId36"/>
    <p:sldId id="389" r:id="rId37"/>
    <p:sldId id="328" r:id="rId38"/>
    <p:sldId id="301" r:id="rId39"/>
    <p:sldId id="303" r:id="rId40"/>
    <p:sldId id="329" r:id="rId41"/>
    <p:sldId id="330" r:id="rId42"/>
    <p:sldId id="290" r:id="rId43"/>
    <p:sldId id="332" r:id="rId44"/>
    <p:sldId id="390" r:id="rId45"/>
    <p:sldId id="384" r:id="rId46"/>
    <p:sldId id="357" r:id="rId47"/>
    <p:sldId id="331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2" r:id="rId57"/>
    <p:sldId id="341" r:id="rId58"/>
    <p:sldId id="343" r:id="rId59"/>
    <p:sldId id="344" r:id="rId60"/>
    <p:sldId id="346" r:id="rId61"/>
    <p:sldId id="347" r:id="rId62"/>
    <p:sldId id="353" r:id="rId63"/>
    <p:sldId id="358" r:id="rId64"/>
    <p:sldId id="348" r:id="rId65"/>
    <p:sldId id="355" r:id="rId66"/>
    <p:sldId id="349" r:id="rId67"/>
    <p:sldId id="354" r:id="rId68"/>
    <p:sldId id="345" r:id="rId69"/>
    <p:sldId id="350" r:id="rId70"/>
    <p:sldId id="351" r:id="rId71"/>
    <p:sldId id="352" r:id="rId72"/>
    <p:sldId id="359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385" r:id="rId81"/>
    <p:sldId id="289" r:id="rId82"/>
    <p:sldId id="368" r:id="rId83"/>
    <p:sldId id="380" r:id="rId84"/>
    <p:sldId id="381" r:id="rId85"/>
    <p:sldId id="378" r:id="rId86"/>
    <p:sldId id="379" r:id="rId87"/>
    <p:sldId id="370" r:id="rId88"/>
    <p:sldId id="371" r:id="rId89"/>
    <p:sldId id="372" r:id="rId90"/>
    <p:sldId id="373" r:id="rId91"/>
    <p:sldId id="374" r:id="rId92"/>
    <p:sldId id="386" r:id="rId93"/>
    <p:sldId id="375" r:id="rId94"/>
    <p:sldId id="376" r:id="rId95"/>
    <p:sldId id="377" r:id="rId96"/>
    <p:sldId id="382" r:id="rId97"/>
    <p:sldId id="383" r:id="rId98"/>
    <p:sldId id="283" r:id="rId99"/>
    <p:sldId id="263" r:id="rId100"/>
    <p:sldId id="267" r:id="rId101"/>
    <p:sldId id="268" r:id="rId102"/>
    <p:sldId id="276" r:id="rId103"/>
    <p:sldId id="272" r:id="rId104"/>
    <p:sldId id="391" r:id="rId105"/>
    <p:sldId id="392" r:id="rId106"/>
    <p:sldId id="285" r:id="rId107"/>
    <p:sldId id="278" r:id="rId108"/>
    <p:sldId id="280" r:id="rId109"/>
    <p:sldId id="269" r:id="rId110"/>
    <p:sldId id="277" r:id="rId111"/>
    <p:sldId id="284" r:id="rId112"/>
    <p:sldId id="273" r:id="rId113"/>
    <p:sldId id="271" r:id="rId114"/>
    <p:sldId id="275" r:id="rId115"/>
    <p:sldId id="387" r:id="rId116"/>
    <p:sldId id="281" r:id="rId117"/>
    <p:sldId id="393" r:id="rId118"/>
  </p:sldIdLst>
  <p:sldSz cx="9144000" cy="6858000" type="screen4x3"/>
  <p:notesSz cx="9296400" cy="7010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61" autoAdjust="0"/>
    <p:restoredTop sz="94434" autoAdjust="0"/>
  </p:normalViewPr>
  <p:slideViewPr>
    <p:cSldViewPr>
      <p:cViewPr varScale="1">
        <p:scale>
          <a:sx n="74" d="100"/>
          <a:sy n="74" d="100"/>
        </p:scale>
        <p:origin x="-10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7E1B5-3366-455A-86B1-95B7926A007A}" type="doc">
      <dgm:prSet loTypeId="urn:microsoft.com/office/officeart/2005/8/layout/process5" loCatId="process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es-MX"/>
        </a:p>
      </dgm:t>
    </dgm:pt>
    <dgm:pt modelId="{3078791A-BFBF-4CE9-89C9-376F78755BAB}">
      <dgm:prSet phldrT="[Texto]"/>
      <dgm:spPr/>
      <dgm:t>
        <a:bodyPr/>
        <a:lstStyle/>
        <a:p>
          <a:r>
            <a:rPr lang="es-MX" dirty="0" smtClean="0"/>
            <a:t>Pre-registro (pasante)</a:t>
          </a:r>
          <a:endParaRPr lang="es-MX" dirty="0"/>
        </a:p>
      </dgm:t>
    </dgm:pt>
    <dgm:pt modelId="{6147CCBF-F993-498B-8A0A-BC7427B35A21}" type="parTrans" cxnId="{45D82E0F-C0C4-4A17-B24E-3DA37FCFCD68}">
      <dgm:prSet/>
      <dgm:spPr/>
      <dgm:t>
        <a:bodyPr/>
        <a:lstStyle/>
        <a:p>
          <a:endParaRPr lang="es-MX"/>
        </a:p>
      </dgm:t>
    </dgm:pt>
    <dgm:pt modelId="{5E442E5C-F2BA-46C1-9447-67E6DD456B56}" type="sibTrans" cxnId="{45D82E0F-C0C4-4A17-B24E-3DA37FCFCD68}">
      <dgm:prSet/>
      <dgm:spPr/>
      <dgm:t>
        <a:bodyPr/>
        <a:lstStyle/>
        <a:p>
          <a:endParaRPr lang="es-MX"/>
        </a:p>
      </dgm:t>
    </dgm:pt>
    <dgm:pt modelId="{F227FB3E-42EE-409C-9FA7-ABA4E4973D50}">
      <dgm:prSet phldrT="[Texto]" custT="1"/>
      <dgm:spPr/>
      <dgm:t>
        <a:bodyPr/>
        <a:lstStyle/>
        <a:p>
          <a:r>
            <a:rPr lang="es-MX" sz="1800" dirty="0" smtClean="0"/>
            <a:t>Apertura de expediente (</a:t>
          </a:r>
          <a:r>
            <a:rPr lang="es-MX" sz="1400" dirty="0" smtClean="0"/>
            <a:t>Servicios Escolares, autoriza inicio de proceso</a:t>
          </a:r>
          <a:r>
            <a:rPr lang="es-MX" sz="1800" dirty="0" smtClean="0"/>
            <a:t>)</a:t>
          </a:r>
          <a:endParaRPr lang="es-MX" sz="1800" dirty="0"/>
        </a:p>
      </dgm:t>
    </dgm:pt>
    <dgm:pt modelId="{C8162714-1B58-4991-B7BE-F36909F7D53B}" type="parTrans" cxnId="{55B1B3DC-CB56-45D9-9229-9DA773B6AFC9}">
      <dgm:prSet/>
      <dgm:spPr/>
      <dgm:t>
        <a:bodyPr/>
        <a:lstStyle/>
        <a:p>
          <a:endParaRPr lang="es-MX"/>
        </a:p>
      </dgm:t>
    </dgm:pt>
    <dgm:pt modelId="{77517408-9518-4654-AB7E-1F316E783975}" type="sibTrans" cxnId="{55B1B3DC-CB56-45D9-9229-9DA773B6AFC9}">
      <dgm:prSet/>
      <dgm:spPr/>
      <dgm:t>
        <a:bodyPr/>
        <a:lstStyle/>
        <a:p>
          <a:endParaRPr lang="es-MX"/>
        </a:p>
      </dgm:t>
    </dgm:pt>
    <dgm:pt modelId="{43AA500D-26E6-45FB-8DC5-7B985B41CC51}">
      <dgm:prSet phldrT="[Texto]" custT="1"/>
      <dgm:spPr/>
      <dgm:t>
        <a:bodyPr/>
        <a:lstStyle/>
        <a:p>
          <a:r>
            <a:rPr lang="es-MX" sz="1800" dirty="0" smtClean="0"/>
            <a:t>Solicitud del producto de titulación </a:t>
          </a:r>
          <a:r>
            <a:rPr lang="es-MX" sz="1600" dirty="0" smtClean="0"/>
            <a:t>(Titulación)</a:t>
          </a:r>
          <a:endParaRPr lang="es-MX" sz="1800" dirty="0"/>
        </a:p>
      </dgm:t>
    </dgm:pt>
    <dgm:pt modelId="{09E5AF8E-5FE9-40F4-AFAA-2A6B5C72146A}" type="parTrans" cxnId="{F64F70DD-142D-4426-AEAC-CC046183E844}">
      <dgm:prSet/>
      <dgm:spPr/>
      <dgm:t>
        <a:bodyPr/>
        <a:lstStyle/>
        <a:p>
          <a:endParaRPr lang="es-MX"/>
        </a:p>
      </dgm:t>
    </dgm:pt>
    <dgm:pt modelId="{0AB19647-F1C9-474A-AB7F-F58977D59AF4}" type="sibTrans" cxnId="{F64F70DD-142D-4426-AEAC-CC046183E844}">
      <dgm:prSet/>
      <dgm:spPr/>
      <dgm:t>
        <a:bodyPr/>
        <a:lstStyle/>
        <a:p>
          <a:endParaRPr lang="es-MX"/>
        </a:p>
      </dgm:t>
    </dgm:pt>
    <dgm:pt modelId="{E4C7C40C-DF0A-4561-A2CA-70439855829A}">
      <dgm:prSet phldrT="[Texto]" custT="1"/>
      <dgm:spPr/>
      <dgm:t>
        <a:bodyPr/>
        <a:lstStyle/>
        <a:p>
          <a:r>
            <a:rPr lang="es-MX" sz="2000" dirty="0" smtClean="0"/>
            <a:t>Proceso de titulación según Producto</a:t>
          </a:r>
        </a:p>
        <a:p>
          <a:r>
            <a:rPr lang="es-MX" sz="1800" dirty="0" smtClean="0"/>
            <a:t>(Pasante</a:t>
          </a:r>
          <a:r>
            <a:rPr lang="es-MX" sz="1800" dirty="0" smtClean="0"/>
            <a:t>)</a:t>
          </a:r>
          <a:endParaRPr lang="es-MX" sz="2000" dirty="0"/>
        </a:p>
      </dgm:t>
    </dgm:pt>
    <dgm:pt modelId="{0E6B98BE-91B4-4CCE-B5CA-2308543B152A}" type="parTrans" cxnId="{BA4C930E-0B71-4C59-B7D4-D76FD66F2DC0}">
      <dgm:prSet/>
      <dgm:spPr/>
      <dgm:t>
        <a:bodyPr/>
        <a:lstStyle/>
        <a:p>
          <a:endParaRPr lang="es-MX"/>
        </a:p>
      </dgm:t>
    </dgm:pt>
    <dgm:pt modelId="{43537F5F-DE46-40D1-993B-F4A3EB6CE0C1}" type="sibTrans" cxnId="{BA4C930E-0B71-4C59-B7D4-D76FD66F2DC0}">
      <dgm:prSet/>
      <dgm:spPr/>
      <dgm:t>
        <a:bodyPr/>
        <a:lstStyle/>
        <a:p>
          <a:endParaRPr lang="es-MX"/>
        </a:p>
      </dgm:t>
    </dgm:pt>
    <dgm:pt modelId="{3151885B-CBA1-474E-A7F2-75FE60EE31C8}">
      <dgm:prSet phldrT="[Texto]" custT="1"/>
      <dgm:spPr/>
      <dgm:t>
        <a:bodyPr/>
        <a:lstStyle/>
        <a:p>
          <a:r>
            <a:rPr lang="es-MX" sz="1800" dirty="0" smtClean="0"/>
            <a:t>Analiza y autoriza el producto, asigna asesor </a:t>
          </a:r>
          <a:r>
            <a:rPr lang="es-MX" sz="1600" dirty="0" smtClean="0"/>
            <a:t>(</a:t>
          </a:r>
          <a:r>
            <a:rPr lang="es-MX" sz="1600" dirty="0" err="1" smtClean="0"/>
            <a:t>Depto</a:t>
          </a:r>
          <a:r>
            <a:rPr lang="es-MX" sz="1600" dirty="0" smtClean="0"/>
            <a:t> Académico</a:t>
          </a:r>
          <a:r>
            <a:rPr lang="es-MX" sz="1600" dirty="0" smtClean="0"/>
            <a:t>)</a:t>
          </a:r>
          <a:endParaRPr lang="es-MX" sz="1800" dirty="0"/>
        </a:p>
      </dgm:t>
    </dgm:pt>
    <dgm:pt modelId="{52F74D2C-D644-4670-95A5-5C5D3BE9252C}" type="parTrans" cxnId="{2A4B8F7B-358B-4AE3-81B4-4D0D554C0A1B}">
      <dgm:prSet/>
      <dgm:spPr/>
      <dgm:t>
        <a:bodyPr/>
        <a:lstStyle/>
        <a:p>
          <a:endParaRPr lang="es-MX"/>
        </a:p>
      </dgm:t>
    </dgm:pt>
    <dgm:pt modelId="{23F97C66-ABAB-4563-8E6E-1A7199958CFE}" type="sibTrans" cxnId="{2A4B8F7B-358B-4AE3-81B4-4D0D554C0A1B}">
      <dgm:prSet/>
      <dgm:spPr/>
      <dgm:t>
        <a:bodyPr/>
        <a:lstStyle/>
        <a:p>
          <a:endParaRPr lang="es-MX"/>
        </a:p>
      </dgm:t>
    </dgm:pt>
    <dgm:pt modelId="{3AC4D6F3-788D-4454-B843-4EB1ED17DF21}">
      <dgm:prSet phldrT="[Texto]" custT="1"/>
      <dgm:spPr/>
      <dgm:t>
        <a:bodyPr/>
        <a:lstStyle/>
        <a:p>
          <a:r>
            <a:rPr lang="es-MX" sz="2000" dirty="0" smtClean="0"/>
            <a:t>Acto Protocolario de Titulación</a:t>
          </a:r>
        </a:p>
        <a:p>
          <a:r>
            <a:rPr lang="es-MX" sz="1600" dirty="0" smtClean="0"/>
            <a:t>(Pasante</a:t>
          </a:r>
          <a:r>
            <a:rPr lang="es-MX" sz="1600" dirty="0" smtClean="0"/>
            <a:t>)</a:t>
          </a:r>
          <a:endParaRPr lang="es-MX" sz="2000" dirty="0"/>
        </a:p>
      </dgm:t>
    </dgm:pt>
    <dgm:pt modelId="{C3622C18-DBA6-41F6-8809-0E6D1DB1C5C4}" type="parTrans" cxnId="{8503C89A-56CC-4EF0-83B2-7444749630EC}">
      <dgm:prSet/>
      <dgm:spPr/>
      <dgm:t>
        <a:bodyPr/>
        <a:lstStyle/>
        <a:p>
          <a:endParaRPr lang="es-MX"/>
        </a:p>
      </dgm:t>
    </dgm:pt>
    <dgm:pt modelId="{C77BDAE8-EBD9-4B99-9E37-3A02A6F39AB2}" type="sibTrans" cxnId="{8503C89A-56CC-4EF0-83B2-7444749630EC}">
      <dgm:prSet/>
      <dgm:spPr/>
      <dgm:t>
        <a:bodyPr/>
        <a:lstStyle/>
        <a:p>
          <a:endParaRPr lang="es-MX"/>
        </a:p>
      </dgm:t>
    </dgm:pt>
    <dgm:pt modelId="{BF428621-0303-403C-AF3A-B23F0AB0A8C7}">
      <dgm:prSet phldrT="[Texto]" custT="1"/>
      <dgm:spPr/>
      <dgm:t>
        <a:bodyPr/>
        <a:lstStyle/>
        <a:p>
          <a:r>
            <a:rPr lang="es-MX" sz="2000" dirty="0" smtClean="0"/>
            <a:t>Impresión y tramite de titulo y cedula </a:t>
          </a:r>
          <a:r>
            <a:rPr lang="es-MX" sz="1600" dirty="0" smtClean="0"/>
            <a:t>(Servicios Escolares)</a:t>
          </a:r>
          <a:endParaRPr lang="es-MX" sz="2000" dirty="0"/>
        </a:p>
      </dgm:t>
    </dgm:pt>
    <dgm:pt modelId="{3AE6C479-0A98-4242-870B-135142DDE884}" type="parTrans" cxnId="{AFB66F21-111E-4595-BE41-C6E560CA4F62}">
      <dgm:prSet/>
      <dgm:spPr/>
      <dgm:t>
        <a:bodyPr/>
        <a:lstStyle/>
        <a:p>
          <a:endParaRPr lang="es-MX"/>
        </a:p>
      </dgm:t>
    </dgm:pt>
    <dgm:pt modelId="{FEC949C0-4569-42BC-8BBC-295B13E26E9D}" type="sibTrans" cxnId="{AFB66F21-111E-4595-BE41-C6E560CA4F62}">
      <dgm:prSet/>
      <dgm:spPr/>
      <dgm:t>
        <a:bodyPr/>
        <a:lstStyle/>
        <a:p>
          <a:endParaRPr lang="es-MX"/>
        </a:p>
      </dgm:t>
    </dgm:pt>
    <dgm:pt modelId="{208B8B83-ADC2-411C-A966-633911BC4AF1}" type="pres">
      <dgm:prSet presAssocID="{FA87E1B5-3366-455A-86B1-95B7926A00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D80E5D7-07CE-4214-A50D-A3BF0ACD8D41}" type="pres">
      <dgm:prSet presAssocID="{3078791A-BFBF-4CE9-89C9-376F78755BA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DCA16-E346-4A80-922E-80B32C6ABB7D}" type="pres">
      <dgm:prSet presAssocID="{5E442E5C-F2BA-46C1-9447-67E6DD456B56}" presName="sibTrans" presStyleLbl="sibTrans2D1" presStyleIdx="0" presStyleCnt="6"/>
      <dgm:spPr/>
      <dgm:t>
        <a:bodyPr/>
        <a:lstStyle/>
        <a:p>
          <a:endParaRPr lang="es-MX"/>
        </a:p>
      </dgm:t>
    </dgm:pt>
    <dgm:pt modelId="{CECB762D-078B-4BC3-92BB-46FFE0E6DF8B}" type="pres">
      <dgm:prSet presAssocID="{5E442E5C-F2BA-46C1-9447-67E6DD456B56}" presName="connectorText" presStyleLbl="sibTrans2D1" presStyleIdx="0" presStyleCnt="6"/>
      <dgm:spPr/>
      <dgm:t>
        <a:bodyPr/>
        <a:lstStyle/>
        <a:p>
          <a:endParaRPr lang="es-MX"/>
        </a:p>
      </dgm:t>
    </dgm:pt>
    <dgm:pt modelId="{168DBE1B-9A85-4AA6-8203-D1932E7B760D}" type="pres">
      <dgm:prSet presAssocID="{F227FB3E-42EE-409C-9FA7-ABA4E4973D5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141023-EFEC-4C9B-8D28-975AF8BBBD75}" type="pres">
      <dgm:prSet presAssocID="{77517408-9518-4654-AB7E-1F316E783975}" presName="sibTrans" presStyleLbl="sibTrans2D1" presStyleIdx="1" presStyleCnt="6"/>
      <dgm:spPr/>
      <dgm:t>
        <a:bodyPr/>
        <a:lstStyle/>
        <a:p>
          <a:endParaRPr lang="es-MX"/>
        </a:p>
      </dgm:t>
    </dgm:pt>
    <dgm:pt modelId="{51480F4B-4620-488F-B440-716CC1635E5C}" type="pres">
      <dgm:prSet presAssocID="{77517408-9518-4654-AB7E-1F316E783975}" presName="connectorText" presStyleLbl="sibTrans2D1" presStyleIdx="1" presStyleCnt="6"/>
      <dgm:spPr/>
      <dgm:t>
        <a:bodyPr/>
        <a:lstStyle/>
        <a:p>
          <a:endParaRPr lang="es-MX"/>
        </a:p>
      </dgm:t>
    </dgm:pt>
    <dgm:pt modelId="{2A3D1C0D-4227-46D7-996A-DD0B9D88C27A}" type="pres">
      <dgm:prSet presAssocID="{43AA500D-26E6-45FB-8DC5-7B985B41CC5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34C358E-D2C4-4F2A-9313-764B22F3734D}" type="pres">
      <dgm:prSet presAssocID="{0AB19647-F1C9-474A-AB7F-F58977D59AF4}" presName="sibTrans" presStyleLbl="sibTrans2D1" presStyleIdx="2" presStyleCnt="6"/>
      <dgm:spPr/>
      <dgm:t>
        <a:bodyPr/>
        <a:lstStyle/>
        <a:p>
          <a:endParaRPr lang="es-MX"/>
        </a:p>
      </dgm:t>
    </dgm:pt>
    <dgm:pt modelId="{BC53464F-43E5-4381-821E-10CB27BE25EA}" type="pres">
      <dgm:prSet presAssocID="{0AB19647-F1C9-474A-AB7F-F58977D59AF4}" presName="connectorText" presStyleLbl="sibTrans2D1" presStyleIdx="2" presStyleCnt="6"/>
      <dgm:spPr/>
      <dgm:t>
        <a:bodyPr/>
        <a:lstStyle/>
        <a:p>
          <a:endParaRPr lang="es-MX"/>
        </a:p>
      </dgm:t>
    </dgm:pt>
    <dgm:pt modelId="{25B8A0E7-8C1F-46B4-9277-55B815680D80}" type="pres">
      <dgm:prSet presAssocID="{3151885B-CBA1-474E-A7F2-75FE60EE31C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61125DE-D877-470D-8BFE-6F4EEEDC11C1}" type="pres">
      <dgm:prSet presAssocID="{23F97C66-ABAB-4563-8E6E-1A7199958CFE}" presName="sibTrans" presStyleLbl="sibTrans2D1" presStyleIdx="3" presStyleCnt="6"/>
      <dgm:spPr/>
      <dgm:t>
        <a:bodyPr/>
        <a:lstStyle/>
        <a:p>
          <a:endParaRPr lang="es-MX"/>
        </a:p>
      </dgm:t>
    </dgm:pt>
    <dgm:pt modelId="{AEF778C1-CC63-43CC-8FFF-C21E9D33950D}" type="pres">
      <dgm:prSet presAssocID="{23F97C66-ABAB-4563-8E6E-1A7199958CFE}" presName="connectorText" presStyleLbl="sibTrans2D1" presStyleIdx="3" presStyleCnt="6"/>
      <dgm:spPr/>
      <dgm:t>
        <a:bodyPr/>
        <a:lstStyle/>
        <a:p>
          <a:endParaRPr lang="es-MX"/>
        </a:p>
      </dgm:t>
    </dgm:pt>
    <dgm:pt modelId="{F338CC8D-F877-403A-BAB4-B250DB3F16A2}" type="pres">
      <dgm:prSet presAssocID="{E4C7C40C-DF0A-4561-A2CA-70439855829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8FE832D-10B2-40F7-83C4-507B42ABD0D8}" type="pres">
      <dgm:prSet presAssocID="{43537F5F-DE46-40D1-993B-F4A3EB6CE0C1}" presName="sibTrans" presStyleLbl="sibTrans2D1" presStyleIdx="4" presStyleCnt="6"/>
      <dgm:spPr/>
      <dgm:t>
        <a:bodyPr/>
        <a:lstStyle/>
        <a:p>
          <a:endParaRPr lang="es-MX"/>
        </a:p>
      </dgm:t>
    </dgm:pt>
    <dgm:pt modelId="{6000F1E3-4FA2-4098-9B06-1235AD71B391}" type="pres">
      <dgm:prSet presAssocID="{43537F5F-DE46-40D1-993B-F4A3EB6CE0C1}" presName="connectorText" presStyleLbl="sibTrans2D1" presStyleIdx="4" presStyleCnt="6"/>
      <dgm:spPr/>
      <dgm:t>
        <a:bodyPr/>
        <a:lstStyle/>
        <a:p>
          <a:endParaRPr lang="es-MX"/>
        </a:p>
      </dgm:t>
    </dgm:pt>
    <dgm:pt modelId="{2C2B5627-110E-4237-8836-DC2DC7E55282}" type="pres">
      <dgm:prSet presAssocID="{3AC4D6F3-788D-4454-B843-4EB1ED17DF2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B6288C2-9AA6-43D9-AB1D-F08FC2F0167A}" type="pres">
      <dgm:prSet presAssocID="{C77BDAE8-EBD9-4B99-9E37-3A02A6F39AB2}" presName="sibTrans" presStyleLbl="sibTrans2D1" presStyleIdx="5" presStyleCnt="6"/>
      <dgm:spPr/>
      <dgm:t>
        <a:bodyPr/>
        <a:lstStyle/>
        <a:p>
          <a:endParaRPr lang="es-MX"/>
        </a:p>
      </dgm:t>
    </dgm:pt>
    <dgm:pt modelId="{B0261940-1FF2-4556-8EED-81BFBB064953}" type="pres">
      <dgm:prSet presAssocID="{C77BDAE8-EBD9-4B99-9E37-3A02A6F39AB2}" presName="connectorText" presStyleLbl="sibTrans2D1" presStyleIdx="5" presStyleCnt="6"/>
      <dgm:spPr/>
      <dgm:t>
        <a:bodyPr/>
        <a:lstStyle/>
        <a:p>
          <a:endParaRPr lang="es-MX"/>
        </a:p>
      </dgm:t>
    </dgm:pt>
    <dgm:pt modelId="{2A72651F-BE21-49E3-A2C3-E1277E90A1E2}" type="pres">
      <dgm:prSet presAssocID="{BF428621-0303-403C-AF3A-B23F0AB0A8C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52ED3D3-405C-4FD2-891C-F6F4E25A9D58}" type="presOf" srcId="{C77BDAE8-EBD9-4B99-9E37-3A02A6F39AB2}" destId="{B0261940-1FF2-4556-8EED-81BFBB064953}" srcOrd="1" destOrd="0" presId="urn:microsoft.com/office/officeart/2005/8/layout/process5"/>
    <dgm:cxn modelId="{8503C89A-56CC-4EF0-83B2-7444749630EC}" srcId="{FA87E1B5-3366-455A-86B1-95B7926A007A}" destId="{3AC4D6F3-788D-4454-B843-4EB1ED17DF21}" srcOrd="5" destOrd="0" parTransId="{C3622C18-DBA6-41F6-8809-0E6D1DB1C5C4}" sibTransId="{C77BDAE8-EBD9-4B99-9E37-3A02A6F39AB2}"/>
    <dgm:cxn modelId="{6F4ABC21-F5B1-442C-A802-8D6831EE0CAB}" type="presOf" srcId="{0AB19647-F1C9-474A-AB7F-F58977D59AF4}" destId="{C34C358E-D2C4-4F2A-9313-764B22F3734D}" srcOrd="0" destOrd="0" presId="urn:microsoft.com/office/officeart/2005/8/layout/process5"/>
    <dgm:cxn modelId="{F76BEDA5-7EE8-447B-911D-BF48040BFA1C}" type="presOf" srcId="{23F97C66-ABAB-4563-8E6E-1A7199958CFE}" destId="{961125DE-D877-470D-8BFE-6F4EEEDC11C1}" srcOrd="0" destOrd="0" presId="urn:microsoft.com/office/officeart/2005/8/layout/process5"/>
    <dgm:cxn modelId="{700AD015-40B1-40C6-931D-3352AC7D3A8B}" type="presOf" srcId="{C77BDAE8-EBD9-4B99-9E37-3A02A6F39AB2}" destId="{1B6288C2-9AA6-43D9-AB1D-F08FC2F0167A}" srcOrd="0" destOrd="0" presId="urn:microsoft.com/office/officeart/2005/8/layout/process5"/>
    <dgm:cxn modelId="{F64F70DD-142D-4426-AEAC-CC046183E844}" srcId="{FA87E1B5-3366-455A-86B1-95B7926A007A}" destId="{43AA500D-26E6-45FB-8DC5-7B985B41CC51}" srcOrd="2" destOrd="0" parTransId="{09E5AF8E-5FE9-40F4-AFAA-2A6B5C72146A}" sibTransId="{0AB19647-F1C9-474A-AB7F-F58977D59AF4}"/>
    <dgm:cxn modelId="{7347EF2B-F3DA-4364-AB24-CED0C3EF92D2}" type="presOf" srcId="{77517408-9518-4654-AB7E-1F316E783975}" destId="{51480F4B-4620-488F-B440-716CC1635E5C}" srcOrd="1" destOrd="0" presId="urn:microsoft.com/office/officeart/2005/8/layout/process5"/>
    <dgm:cxn modelId="{864D22D7-D1EA-4933-BC78-CBCD7A83A202}" type="presOf" srcId="{77517408-9518-4654-AB7E-1F316E783975}" destId="{79141023-EFEC-4C9B-8D28-975AF8BBBD75}" srcOrd="0" destOrd="0" presId="urn:microsoft.com/office/officeart/2005/8/layout/process5"/>
    <dgm:cxn modelId="{AFB66F21-111E-4595-BE41-C6E560CA4F62}" srcId="{FA87E1B5-3366-455A-86B1-95B7926A007A}" destId="{BF428621-0303-403C-AF3A-B23F0AB0A8C7}" srcOrd="6" destOrd="0" parTransId="{3AE6C479-0A98-4242-870B-135142DDE884}" sibTransId="{FEC949C0-4569-42BC-8BBC-295B13E26E9D}"/>
    <dgm:cxn modelId="{09C5B124-DC41-4C7B-BC2B-F3538D172D73}" type="presOf" srcId="{3151885B-CBA1-474E-A7F2-75FE60EE31C8}" destId="{25B8A0E7-8C1F-46B4-9277-55B815680D80}" srcOrd="0" destOrd="0" presId="urn:microsoft.com/office/officeart/2005/8/layout/process5"/>
    <dgm:cxn modelId="{BA4C930E-0B71-4C59-B7D4-D76FD66F2DC0}" srcId="{FA87E1B5-3366-455A-86B1-95B7926A007A}" destId="{E4C7C40C-DF0A-4561-A2CA-70439855829A}" srcOrd="4" destOrd="0" parTransId="{0E6B98BE-91B4-4CCE-B5CA-2308543B152A}" sibTransId="{43537F5F-DE46-40D1-993B-F4A3EB6CE0C1}"/>
    <dgm:cxn modelId="{A1904FD1-2687-4598-9C2B-96D181860B1C}" type="presOf" srcId="{BF428621-0303-403C-AF3A-B23F0AB0A8C7}" destId="{2A72651F-BE21-49E3-A2C3-E1277E90A1E2}" srcOrd="0" destOrd="0" presId="urn:microsoft.com/office/officeart/2005/8/layout/process5"/>
    <dgm:cxn modelId="{6C94FEDB-BF15-4DD0-A92E-44612AE7D03C}" type="presOf" srcId="{F227FB3E-42EE-409C-9FA7-ABA4E4973D50}" destId="{168DBE1B-9A85-4AA6-8203-D1932E7B760D}" srcOrd="0" destOrd="0" presId="urn:microsoft.com/office/officeart/2005/8/layout/process5"/>
    <dgm:cxn modelId="{55B1B3DC-CB56-45D9-9229-9DA773B6AFC9}" srcId="{FA87E1B5-3366-455A-86B1-95B7926A007A}" destId="{F227FB3E-42EE-409C-9FA7-ABA4E4973D50}" srcOrd="1" destOrd="0" parTransId="{C8162714-1B58-4991-B7BE-F36909F7D53B}" sibTransId="{77517408-9518-4654-AB7E-1F316E783975}"/>
    <dgm:cxn modelId="{527F07CC-7EDA-4ECA-B749-7714ADD63D7F}" type="presOf" srcId="{0AB19647-F1C9-474A-AB7F-F58977D59AF4}" destId="{BC53464F-43E5-4381-821E-10CB27BE25EA}" srcOrd="1" destOrd="0" presId="urn:microsoft.com/office/officeart/2005/8/layout/process5"/>
    <dgm:cxn modelId="{66467B32-E81C-4C45-8A7F-5D9E7E2C344E}" type="presOf" srcId="{5E442E5C-F2BA-46C1-9447-67E6DD456B56}" destId="{CECB762D-078B-4BC3-92BB-46FFE0E6DF8B}" srcOrd="1" destOrd="0" presId="urn:microsoft.com/office/officeart/2005/8/layout/process5"/>
    <dgm:cxn modelId="{F24E98AE-2DD5-4BAC-A169-FB0A9F2AD53C}" type="presOf" srcId="{3AC4D6F3-788D-4454-B843-4EB1ED17DF21}" destId="{2C2B5627-110E-4237-8836-DC2DC7E55282}" srcOrd="0" destOrd="0" presId="urn:microsoft.com/office/officeart/2005/8/layout/process5"/>
    <dgm:cxn modelId="{2E29E6CD-634F-48AC-ABC7-6158D07FDB10}" type="presOf" srcId="{E4C7C40C-DF0A-4561-A2CA-70439855829A}" destId="{F338CC8D-F877-403A-BAB4-B250DB3F16A2}" srcOrd="0" destOrd="0" presId="urn:microsoft.com/office/officeart/2005/8/layout/process5"/>
    <dgm:cxn modelId="{5DF2418A-9712-4E79-BC42-87CC653A049D}" type="presOf" srcId="{3078791A-BFBF-4CE9-89C9-376F78755BAB}" destId="{9D80E5D7-07CE-4214-A50D-A3BF0ACD8D41}" srcOrd="0" destOrd="0" presId="urn:microsoft.com/office/officeart/2005/8/layout/process5"/>
    <dgm:cxn modelId="{45D82E0F-C0C4-4A17-B24E-3DA37FCFCD68}" srcId="{FA87E1B5-3366-455A-86B1-95B7926A007A}" destId="{3078791A-BFBF-4CE9-89C9-376F78755BAB}" srcOrd="0" destOrd="0" parTransId="{6147CCBF-F993-498B-8A0A-BC7427B35A21}" sibTransId="{5E442E5C-F2BA-46C1-9447-67E6DD456B56}"/>
    <dgm:cxn modelId="{2A4B8F7B-358B-4AE3-81B4-4D0D554C0A1B}" srcId="{FA87E1B5-3366-455A-86B1-95B7926A007A}" destId="{3151885B-CBA1-474E-A7F2-75FE60EE31C8}" srcOrd="3" destOrd="0" parTransId="{52F74D2C-D644-4670-95A5-5C5D3BE9252C}" sibTransId="{23F97C66-ABAB-4563-8E6E-1A7199958CFE}"/>
    <dgm:cxn modelId="{823455D3-FE20-4A87-A805-CA0644CF99D4}" type="presOf" srcId="{23F97C66-ABAB-4563-8E6E-1A7199958CFE}" destId="{AEF778C1-CC63-43CC-8FFF-C21E9D33950D}" srcOrd="1" destOrd="0" presId="urn:microsoft.com/office/officeart/2005/8/layout/process5"/>
    <dgm:cxn modelId="{DC2CD678-65BD-4CB7-B0F5-6EE24A9FA971}" type="presOf" srcId="{43537F5F-DE46-40D1-993B-F4A3EB6CE0C1}" destId="{A8FE832D-10B2-40F7-83C4-507B42ABD0D8}" srcOrd="0" destOrd="0" presId="urn:microsoft.com/office/officeart/2005/8/layout/process5"/>
    <dgm:cxn modelId="{1549B477-6A9F-40B4-83FD-E1176699B50F}" type="presOf" srcId="{43AA500D-26E6-45FB-8DC5-7B985B41CC51}" destId="{2A3D1C0D-4227-46D7-996A-DD0B9D88C27A}" srcOrd="0" destOrd="0" presId="urn:microsoft.com/office/officeart/2005/8/layout/process5"/>
    <dgm:cxn modelId="{EC0469AC-4AB0-4EC2-9218-066BFC623093}" type="presOf" srcId="{5E442E5C-F2BA-46C1-9447-67E6DD456B56}" destId="{0AEDCA16-E346-4A80-922E-80B32C6ABB7D}" srcOrd="0" destOrd="0" presId="urn:microsoft.com/office/officeart/2005/8/layout/process5"/>
    <dgm:cxn modelId="{750EB480-55DE-4670-987F-BACAA3191BEC}" type="presOf" srcId="{43537F5F-DE46-40D1-993B-F4A3EB6CE0C1}" destId="{6000F1E3-4FA2-4098-9B06-1235AD71B391}" srcOrd="1" destOrd="0" presId="urn:microsoft.com/office/officeart/2005/8/layout/process5"/>
    <dgm:cxn modelId="{80421B14-73FF-43D8-8774-D6C6DA908F5E}" type="presOf" srcId="{FA87E1B5-3366-455A-86B1-95B7926A007A}" destId="{208B8B83-ADC2-411C-A966-633911BC4AF1}" srcOrd="0" destOrd="0" presId="urn:microsoft.com/office/officeart/2005/8/layout/process5"/>
    <dgm:cxn modelId="{F4E94B36-F38B-47A5-BCD4-98A5056B9F34}" type="presParOf" srcId="{208B8B83-ADC2-411C-A966-633911BC4AF1}" destId="{9D80E5D7-07CE-4214-A50D-A3BF0ACD8D41}" srcOrd="0" destOrd="0" presId="urn:microsoft.com/office/officeart/2005/8/layout/process5"/>
    <dgm:cxn modelId="{DDFD9E91-2490-46BF-823E-49585C243E5A}" type="presParOf" srcId="{208B8B83-ADC2-411C-A966-633911BC4AF1}" destId="{0AEDCA16-E346-4A80-922E-80B32C6ABB7D}" srcOrd="1" destOrd="0" presId="urn:microsoft.com/office/officeart/2005/8/layout/process5"/>
    <dgm:cxn modelId="{2D221EC5-0741-487A-A414-5F8DCC8C75D1}" type="presParOf" srcId="{0AEDCA16-E346-4A80-922E-80B32C6ABB7D}" destId="{CECB762D-078B-4BC3-92BB-46FFE0E6DF8B}" srcOrd="0" destOrd="0" presId="urn:microsoft.com/office/officeart/2005/8/layout/process5"/>
    <dgm:cxn modelId="{B9E2ADAB-DCE4-4CA5-B912-FF8869D9F6A2}" type="presParOf" srcId="{208B8B83-ADC2-411C-A966-633911BC4AF1}" destId="{168DBE1B-9A85-4AA6-8203-D1932E7B760D}" srcOrd="2" destOrd="0" presId="urn:microsoft.com/office/officeart/2005/8/layout/process5"/>
    <dgm:cxn modelId="{81503677-7BF1-4F3D-B6DD-BEB3BB17760E}" type="presParOf" srcId="{208B8B83-ADC2-411C-A966-633911BC4AF1}" destId="{79141023-EFEC-4C9B-8D28-975AF8BBBD75}" srcOrd="3" destOrd="0" presId="urn:microsoft.com/office/officeart/2005/8/layout/process5"/>
    <dgm:cxn modelId="{BAB4A81E-3D6C-45FA-9289-B40BBCDE0C4F}" type="presParOf" srcId="{79141023-EFEC-4C9B-8D28-975AF8BBBD75}" destId="{51480F4B-4620-488F-B440-716CC1635E5C}" srcOrd="0" destOrd="0" presId="urn:microsoft.com/office/officeart/2005/8/layout/process5"/>
    <dgm:cxn modelId="{99F9AB30-40C9-40D9-B223-09A4D4C89282}" type="presParOf" srcId="{208B8B83-ADC2-411C-A966-633911BC4AF1}" destId="{2A3D1C0D-4227-46D7-996A-DD0B9D88C27A}" srcOrd="4" destOrd="0" presId="urn:microsoft.com/office/officeart/2005/8/layout/process5"/>
    <dgm:cxn modelId="{CE012D20-29E5-4C33-AE6E-64A63D0EE788}" type="presParOf" srcId="{208B8B83-ADC2-411C-A966-633911BC4AF1}" destId="{C34C358E-D2C4-4F2A-9313-764B22F3734D}" srcOrd="5" destOrd="0" presId="urn:microsoft.com/office/officeart/2005/8/layout/process5"/>
    <dgm:cxn modelId="{E42C03F9-5E9E-4A61-AC04-99E5E4A82733}" type="presParOf" srcId="{C34C358E-D2C4-4F2A-9313-764B22F3734D}" destId="{BC53464F-43E5-4381-821E-10CB27BE25EA}" srcOrd="0" destOrd="0" presId="urn:microsoft.com/office/officeart/2005/8/layout/process5"/>
    <dgm:cxn modelId="{F6AA79D4-645F-4781-AA72-6AFB4256AE53}" type="presParOf" srcId="{208B8B83-ADC2-411C-A966-633911BC4AF1}" destId="{25B8A0E7-8C1F-46B4-9277-55B815680D80}" srcOrd="6" destOrd="0" presId="urn:microsoft.com/office/officeart/2005/8/layout/process5"/>
    <dgm:cxn modelId="{DABF7BD9-6512-4AC5-BC34-31703C5B9138}" type="presParOf" srcId="{208B8B83-ADC2-411C-A966-633911BC4AF1}" destId="{961125DE-D877-470D-8BFE-6F4EEEDC11C1}" srcOrd="7" destOrd="0" presId="urn:microsoft.com/office/officeart/2005/8/layout/process5"/>
    <dgm:cxn modelId="{B6D0FDBE-B4C5-416E-8B05-D1472583CD38}" type="presParOf" srcId="{961125DE-D877-470D-8BFE-6F4EEEDC11C1}" destId="{AEF778C1-CC63-43CC-8FFF-C21E9D33950D}" srcOrd="0" destOrd="0" presId="urn:microsoft.com/office/officeart/2005/8/layout/process5"/>
    <dgm:cxn modelId="{FEFCD781-E708-4F8E-98B9-7AC41BE0D55A}" type="presParOf" srcId="{208B8B83-ADC2-411C-A966-633911BC4AF1}" destId="{F338CC8D-F877-403A-BAB4-B250DB3F16A2}" srcOrd="8" destOrd="0" presId="urn:microsoft.com/office/officeart/2005/8/layout/process5"/>
    <dgm:cxn modelId="{847A8A29-39A6-4856-9600-48E15DD09E95}" type="presParOf" srcId="{208B8B83-ADC2-411C-A966-633911BC4AF1}" destId="{A8FE832D-10B2-40F7-83C4-507B42ABD0D8}" srcOrd="9" destOrd="0" presId="urn:microsoft.com/office/officeart/2005/8/layout/process5"/>
    <dgm:cxn modelId="{67272A94-4BAA-4B63-B772-14F95703F506}" type="presParOf" srcId="{A8FE832D-10B2-40F7-83C4-507B42ABD0D8}" destId="{6000F1E3-4FA2-4098-9B06-1235AD71B391}" srcOrd="0" destOrd="0" presId="urn:microsoft.com/office/officeart/2005/8/layout/process5"/>
    <dgm:cxn modelId="{36BC02E2-641B-4090-B727-DD0FA74CABB7}" type="presParOf" srcId="{208B8B83-ADC2-411C-A966-633911BC4AF1}" destId="{2C2B5627-110E-4237-8836-DC2DC7E55282}" srcOrd="10" destOrd="0" presId="urn:microsoft.com/office/officeart/2005/8/layout/process5"/>
    <dgm:cxn modelId="{34013536-E35A-4AAE-9DAF-7C8240B40C80}" type="presParOf" srcId="{208B8B83-ADC2-411C-A966-633911BC4AF1}" destId="{1B6288C2-9AA6-43D9-AB1D-F08FC2F0167A}" srcOrd="11" destOrd="0" presId="urn:microsoft.com/office/officeart/2005/8/layout/process5"/>
    <dgm:cxn modelId="{FA4463A0-1C9D-429C-87F6-F908BA566870}" type="presParOf" srcId="{1B6288C2-9AA6-43D9-AB1D-F08FC2F0167A}" destId="{B0261940-1FF2-4556-8EED-81BFBB064953}" srcOrd="0" destOrd="0" presId="urn:microsoft.com/office/officeart/2005/8/layout/process5"/>
    <dgm:cxn modelId="{FB8019B3-8016-442B-94D6-30982A1DF4FE}" type="presParOf" srcId="{208B8B83-ADC2-411C-A966-633911BC4AF1}" destId="{2A72651F-BE21-49E3-A2C3-E1277E90A1E2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0E5D7-07CE-4214-A50D-A3BF0ACD8D41}">
      <dsp:nvSpPr>
        <dsp:cNvPr id="0" name=""/>
        <dsp:cNvSpPr/>
      </dsp:nvSpPr>
      <dsp:spPr>
        <a:xfrm>
          <a:off x="274453" y="686"/>
          <a:ext cx="2021234" cy="12127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Pre-registro (pasante)</a:t>
          </a:r>
          <a:endParaRPr lang="es-MX" sz="2800" kern="1200" dirty="0"/>
        </a:p>
      </dsp:txBody>
      <dsp:txXfrm>
        <a:off x="309973" y="36206"/>
        <a:ext cx="1950194" cy="1141700"/>
      </dsp:txXfrm>
    </dsp:sp>
    <dsp:sp modelId="{0AEDCA16-E346-4A80-922E-80B32C6ABB7D}">
      <dsp:nvSpPr>
        <dsp:cNvPr id="0" name=""/>
        <dsp:cNvSpPr/>
      </dsp:nvSpPr>
      <dsp:spPr>
        <a:xfrm>
          <a:off x="2473557" y="356424"/>
          <a:ext cx="428501" cy="501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>
        <a:off x="2473557" y="456677"/>
        <a:ext cx="299951" cy="300760"/>
      </dsp:txXfrm>
    </dsp:sp>
    <dsp:sp modelId="{168DBE1B-9A85-4AA6-8203-D1932E7B760D}">
      <dsp:nvSpPr>
        <dsp:cNvPr id="0" name=""/>
        <dsp:cNvSpPr/>
      </dsp:nvSpPr>
      <dsp:spPr>
        <a:xfrm>
          <a:off x="3104182" y="686"/>
          <a:ext cx="2021234" cy="12127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Apertura de expediente (</a:t>
          </a:r>
          <a:r>
            <a:rPr lang="es-MX" sz="1400" kern="1200" dirty="0" smtClean="0"/>
            <a:t>Servicios Escolares, autoriza inicio de proceso</a:t>
          </a:r>
          <a:r>
            <a:rPr lang="es-MX" sz="1800" kern="1200" dirty="0" smtClean="0"/>
            <a:t>)</a:t>
          </a:r>
          <a:endParaRPr lang="es-MX" sz="1800" kern="1200" dirty="0"/>
        </a:p>
      </dsp:txBody>
      <dsp:txXfrm>
        <a:off x="3139702" y="36206"/>
        <a:ext cx="1950194" cy="1141700"/>
      </dsp:txXfrm>
    </dsp:sp>
    <dsp:sp modelId="{79141023-EFEC-4C9B-8D28-975AF8BBBD75}">
      <dsp:nvSpPr>
        <dsp:cNvPr id="0" name=""/>
        <dsp:cNvSpPr/>
      </dsp:nvSpPr>
      <dsp:spPr>
        <a:xfrm>
          <a:off x="5303286" y="356424"/>
          <a:ext cx="428501" cy="501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>
        <a:off x="5303286" y="456677"/>
        <a:ext cx="299951" cy="300760"/>
      </dsp:txXfrm>
    </dsp:sp>
    <dsp:sp modelId="{2A3D1C0D-4227-46D7-996A-DD0B9D88C27A}">
      <dsp:nvSpPr>
        <dsp:cNvPr id="0" name=""/>
        <dsp:cNvSpPr/>
      </dsp:nvSpPr>
      <dsp:spPr>
        <a:xfrm>
          <a:off x="5933911" y="686"/>
          <a:ext cx="2021234" cy="12127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Solicitud del producto de titulación </a:t>
          </a:r>
          <a:r>
            <a:rPr lang="es-MX" sz="1600" kern="1200" dirty="0" smtClean="0"/>
            <a:t>(Titulación)</a:t>
          </a:r>
          <a:endParaRPr lang="es-MX" sz="1800" kern="1200" dirty="0"/>
        </a:p>
      </dsp:txBody>
      <dsp:txXfrm>
        <a:off x="5969431" y="36206"/>
        <a:ext cx="1950194" cy="1141700"/>
      </dsp:txXfrm>
    </dsp:sp>
    <dsp:sp modelId="{C34C358E-D2C4-4F2A-9313-764B22F3734D}">
      <dsp:nvSpPr>
        <dsp:cNvPr id="0" name=""/>
        <dsp:cNvSpPr/>
      </dsp:nvSpPr>
      <dsp:spPr>
        <a:xfrm rot="5400000">
          <a:off x="6730277" y="1354914"/>
          <a:ext cx="428501" cy="501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-5400000">
        <a:off x="6794148" y="1391296"/>
        <a:ext cx="300760" cy="299951"/>
      </dsp:txXfrm>
    </dsp:sp>
    <dsp:sp modelId="{25B8A0E7-8C1F-46B4-9277-55B815680D80}">
      <dsp:nvSpPr>
        <dsp:cNvPr id="0" name=""/>
        <dsp:cNvSpPr/>
      </dsp:nvSpPr>
      <dsp:spPr>
        <a:xfrm>
          <a:off x="5933911" y="2021921"/>
          <a:ext cx="2021234" cy="12127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Analiza y autoriza el producto, asigna asesor </a:t>
          </a:r>
          <a:r>
            <a:rPr lang="es-MX" sz="1600" kern="1200" dirty="0" smtClean="0"/>
            <a:t>(</a:t>
          </a:r>
          <a:r>
            <a:rPr lang="es-MX" sz="1600" kern="1200" dirty="0" err="1" smtClean="0"/>
            <a:t>Depto</a:t>
          </a:r>
          <a:r>
            <a:rPr lang="es-MX" sz="1600" kern="1200" dirty="0" smtClean="0"/>
            <a:t> Académico</a:t>
          </a:r>
          <a:r>
            <a:rPr lang="es-MX" sz="1600" kern="1200" dirty="0" smtClean="0"/>
            <a:t>)</a:t>
          </a:r>
          <a:endParaRPr lang="es-MX" sz="1800" kern="1200" dirty="0"/>
        </a:p>
      </dsp:txBody>
      <dsp:txXfrm>
        <a:off x="5969431" y="2057441"/>
        <a:ext cx="1950194" cy="1141700"/>
      </dsp:txXfrm>
    </dsp:sp>
    <dsp:sp modelId="{961125DE-D877-470D-8BFE-6F4EEEDC11C1}">
      <dsp:nvSpPr>
        <dsp:cNvPr id="0" name=""/>
        <dsp:cNvSpPr/>
      </dsp:nvSpPr>
      <dsp:spPr>
        <a:xfrm rot="10800000">
          <a:off x="5327540" y="2377658"/>
          <a:ext cx="428501" cy="501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10800000">
        <a:off x="5456090" y="2477911"/>
        <a:ext cx="299951" cy="300760"/>
      </dsp:txXfrm>
    </dsp:sp>
    <dsp:sp modelId="{F338CC8D-F877-403A-BAB4-B250DB3F16A2}">
      <dsp:nvSpPr>
        <dsp:cNvPr id="0" name=""/>
        <dsp:cNvSpPr/>
      </dsp:nvSpPr>
      <dsp:spPr>
        <a:xfrm>
          <a:off x="3104182" y="2021921"/>
          <a:ext cx="2021234" cy="12127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Proceso de titulación según Producto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(Pasante</a:t>
          </a:r>
          <a:r>
            <a:rPr lang="es-MX" sz="1800" kern="1200" dirty="0" smtClean="0"/>
            <a:t>)</a:t>
          </a:r>
          <a:endParaRPr lang="es-MX" sz="2000" kern="1200" dirty="0"/>
        </a:p>
      </dsp:txBody>
      <dsp:txXfrm>
        <a:off x="3139702" y="2057441"/>
        <a:ext cx="1950194" cy="1141700"/>
      </dsp:txXfrm>
    </dsp:sp>
    <dsp:sp modelId="{A8FE832D-10B2-40F7-83C4-507B42ABD0D8}">
      <dsp:nvSpPr>
        <dsp:cNvPr id="0" name=""/>
        <dsp:cNvSpPr/>
      </dsp:nvSpPr>
      <dsp:spPr>
        <a:xfrm rot="10800000">
          <a:off x="2497812" y="2377658"/>
          <a:ext cx="428501" cy="501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10800000">
        <a:off x="2626362" y="2477911"/>
        <a:ext cx="299951" cy="300760"/>
      </dsp:txXfrm>
    </dsp:sp>
    <dsp:sp modelId="{2C2B5627-110E-4237-8836-DC2DC7E55282}">
      <dsp:nvSpPr>
        <dsp:cNvPr id="0" name=""/>
        <dsp:cNvSpPr/>
      </dsp:nvSpPr>
      <dsp:spPr>
        <a:xfrm>
          <a:off x="274453" y="2021921"/>
          <a:ext cx="2021234" cy="12127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Acto Protocolario de Titulación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(Pasante</a:t>
          </a:r>
          <a:r>
            <a:rPr lang="es-MX" sz="1600" kern="1200" dirty="0" smtClean="0"/>
            <a:t>)</a:t>
          </a:r>
          <a:endParaRPr lang="es-MX" sz="2000" kern="1200" dirty="0"/>
        </a:p>
      </dsp:txBody>
      <dsp:txXfrm>
        <a:off x="309973" y="2057441"/>
        <a:ext cx="1950194" cy="1141700"/>
      </dsp:txXfrm>
    </dsp:sp>
    <dsp:sp modelId="{1B6288C2-9AA6-43D9-AB1D-F08FC2F0167A}">
      <dsp:nvSpPr>
        <dsp:cNvPr id="0" name=""/>
        <dsp:cNvSpPr/>
      </dsp:nvSpPr>
      <dsp:spPr>
        <a:xfrm rot="5400000">
          <a:off x="1070820" y="3376148"/>
          <a:ext cx="428501" cy="501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-5400000">
        <a:off x="1134691" y="3412530"/>
        <a:ext cx="300760" cy="299951"/>
      </dsp:txXfrm>
    </dsp:sp>
    <dsp:sp modelId="{2A72651F-BE21-49E3-A2C3-E1277E90A1E2}">
      <dsp:nvSpPr>
        <dsp:cNvPr id="0" name=""/>
        <dsp:cNvSpPr/>
      </dsp:nvSpPr>
      <dsp:spPr>
        <a:xfrm>
          <a:off x="274453" y="4043156"/>
          <a:ext cx="2021234" cy="12127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Impresión y tramite de titulo y cedula </a:t>
          </a:r>
          <a:r>
            <a:rPr lang="es-MX" sz="1600" kern="1200" dirty="0" smtClean="0"/>
            <a:t>(Servicios Escolares)</a:t>
          </a:r>
          <a:endParaRPr lang="es-MX" sz="2000" kern="1200" dirty="0"/>
        </a:p>
      </dsp:txBody>
      <dsp:txXfrm>
        <a:off x="309973" y="4078676"/>
        <a:ext cx="1950194" cy="1141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D11D39-8D70-4C39-A0C4-1E808BCF228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DEF010-9D1D-475A-AB06-922E753BF5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8773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-1" r="18567" b="82378"/>
          <a:stretch/>
        </p:blipFill>
        <p:spPr bwMode="auto">
          <a:xfrm>
            <a:off x="0" y="0"/>
            <a:ext cx="9144000" cy="1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47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37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48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-1" r="18567" b="82378"/>
          <a:stretch/>
        </p:blipFill>
        <p:spPr bwMode="auto">
          <a:xfrm>
            <a:off x="0" y="0"/>
            <a:ext cx="9144000" cy="1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77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8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6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80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383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-1" r="18567" b="82378"/>
          <a:stretch/>
        </p:blipFill>
        <p:spPr bwMode="auto">
          <a:xfrm>
            <a:off x="0" y="0"/>
            <a:ext cx="9144000" cy="1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72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67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130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C1EE3-6996-461B-B1CC-DFD84C396847}" type="datetimeFigureOut">
              <a:rPr lang="es-MX" smtClean="0"/>
              <a:t>28/05/2013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9A889-FD48-42E6-B871-C874AEAEF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458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mailto:mguar_itvh@hotmail.com" TargetMode="External"/><Relationship Id="rId2" Type="http://schemas.openxmlformats.org/officeDocument/2006/relationships/hyperlink" Target="mailto:manauri.maldonado@gmail.com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1560" y="2636912"/>
            <a:ext cx="82089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“Automatización y control de las Actividades </a:t>
            </a:r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Complementarias</a:t>
            </a:r>
            <a:r>
              <a:rPr lang="es-MX" sz="44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Tutoría y Titulación Integral”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5 Rectángulo"/>
          <p:cNvSpPr/>
          <p:nvPr/>
        </p:nvSpPr>
        <p:spPr>
          <a:xfrm>
            <a:off x="611560" y="5373216"/>
            <a:ext cx="82089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Reunión Nacional de Subdirectores Académicos</a:t>
            </a:r>
          </a:p>
          <a:p>
            <a:pPr algn="ctr"/>
            <a:r>
              <a:rPr lang="es-MX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Mayo 2013</a:t>
            </a:r>
            <a:endParaRPr lang="es-ES" sz="28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6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9289"/>
          <a:stretch/>
        </p:blipFill>
        <p:spPr>
          <a:xfrm>
            <a:off x="467545" y="2349624"/>
            <a:ext cx="1296144" cy="3967397"/>
          </a:xfrm>
          <a:prstGeom prst="rect">
            <a:avLst/>
          </a:prstGeom>
        </p:spPr>
      </p:pic>
      <p:sp>
        <p:nvSpPr>
          <p:cNvPr id="6" name="Flecha izquierda y derecha 5"/>
          <p:cNvSpPr/>
          <p:nvPr/>
        </p:nvSpPr>
        <p:spPr>
          <a:xfrm>
            <a:off x="1817040" y="3291309"/>
            <a:ext cx="1120874" cy="684076"/>
          </a:xfrm>
          <a:prstGeom prst="left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 derecha 7"/>
          <p:cNvSpPr/>
          <p:nvPr/>
        </p:nvSpPr>
        <p:spPr>
          <a:xfrm>
            <a:off x="1975789" y="5119229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derecha 8"/>
          <p:cNvSpPr/>
          <p:nvPr/>
        </p:nvSpPr>
        <p:spPr>
          <a:xfrm>
            <a:off x="5652120" y="5229200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Proceso 10"/>
          <p:cNvSpPr/>
          <p:nvPr/>
        </p:nvSpPr>
        <p:spPr>
          <a:xfrm>
            <a:off x="3150014" y="5119229"/>
            <a:ext cx="1926041" cy="1046075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Solicitud de Actividad Complementaria</a:t>
            </a:r>
            <a:endParaRPr lang="es-MX" dirty="0">
              <a:solidFill>
                <a:sysClr val="windowText" lastClr="00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936152" y="5180601"/>
            <a:ext cx="1899128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División de Estudios Profesionales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696898" y="2110971"/>
            <a:ext cx="101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Asesores</a:t>
            </a:r>
            <a:endParaRPr lang="es-MX" dirty="0"/>
          </a:p>
        </p:txBody>
      </p:sp>
      <p:sp>
        <p:nvSpPr>
          <p:cNvPr id="14" name="Rectángulo 13"/>
          <p:cNvSpPr/>
          <p:nvPr/>
        </p:nvSpPr>
        <p:spPr>
          <a:xfrm>
            <a:off x="585931" y="2110971"/>
            <a:ext cx="117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Estudiante</a:t>
            </a:r>
            <a:endParaRPr lang="es-MX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23" y="2541939"/>
            <a:ext cx="1008112" cy="251565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1239" y="2583205"/>
            <a:ext cx="993908" cy="2353321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>
            <a:off x="5652119" y="314959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Proceso 17"/>
          <p:cNvSpPr/>
          <p:nvPr/>
        </p:nvSpPr>
        <p:spPr>
          <a:xfrm>
            <a:off x="6936152" y="2883264"/>
            <a:ext cx="1963987" cy="1046075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Desarrollan Actividades y recaban evidencias</a:t>
            </a:r>
            <a:endParaRPr lang="es-MX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-1" r="18567" b="82378"/>
          <a:stretch/>
        </p:blipFill>
        <p:spPr bwMode="auto">
          <a:xfrm>
            <a:off x="0" y="0"/>
            <a:ext cx="9144000" cy="1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957160" y="1628800"/>
            <a:ext cx="670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Sistema de Información y Tramites de Alumnos (SITA)</a:t>
            </a:r>
          </a:p>
        </p:txBody>
      </p:sp>
      <p:pic>
        <p:nvPicPr>
          <p:cNvPr id="6" name="Picture 4" descr="Sistema de Información de Tramites de Alumnos, Realiza tus solicitudes si tienes problemas con tu reinscripción, violación de reticulas, información de residencias, información del proceso de titulación entre otras solicitu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1365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:\SIT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818674"/>
            <a:ext cx="4896544" cy="327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36128"/>
            <a:ext cx="4635628" cy="3057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8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60308" y="1445049"/>
            <a:ext cx="670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Sistema de Solicitudes a Comité Académico (SISCA)</a:t>
            </a:r>
          </a:p>
        </p:txBody>
      </p:sp>
      <p:pic>
        <p:nvPicPr>
          <p:cNvPr id="5" name="Picture 6" descr="Sistema de solicitudes al Comite Academic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8" b="95062" l="8434" r="93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5049"/>
            <a:ext cx="88543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:\SISCA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r="2941"/>
          <a:stretch/>
        </p:blipFill>
        <p:spPr bwMode="auto">
          <a:xfrm>
            <a:off x="141051" y="2505251"/>
            <a:ext cx="4762501" cy="316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1"/>
          <a:stretch/>
        </p:blipFill>
        <p:spPr bwMode="auto">
          <a:xfrm>
            <a:off x="1868252" y="3794472"/>
            <a:ext cx="5407496" cy="276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05251"/>
            <a:ext cx="3001780" cy="3439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4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Sistema de Administración de Tránsito y Movilidad Estudiantil</a:t>
            </a:r>
          </a:p>
        </p:txBody>
      </p:sp>
      <p:pic>
        <p:nvPicPr>
          <p:cNvPr id="5" name="Picture 8" descr="SAT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1" y="1657156"/>
            <a:ext cx="1081301" cy="104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52936"/>
            <a:ext cx="4681537" cy="29765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12382"/>
          <a:stretch/>
        </p:blipFill>
        <p:spPr>
          <a:xfrm>
            <a:off x="3779912" y="3861048"/>
            <a:ext cx="5290368" cy="28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Sistema de Preregistro para Cursos de Verano</a:t>
            </a:r>
          </a:p>
        </p:txBody>
      </p:sp>
      <p:pic>
        <p:nvPicPr>
          <p:cNvPr id="5" name="Picture 8" descr="SICU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39491"/>
            <a:ext cx="1066527" cy="10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G:\SICUVE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1"/>
          <a:stretch/>
        </p:blipFill>
        <p:spPr bwMode="auto">
          <a:xfrm>
            <a:off x="251520" y="2706018"/>
            <a:ext cx="6373564" cy="327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77" y="3429000"/>
            <a:ext cx="4420913" cy="3174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53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527107" cy="504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7056784" cy="332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132856"/>
            <a:ext cx="4599607" cy="351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04" y="3891163"/>
            <a:ext cx="5618559" cy="263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6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Rectángulo"/>
          <p:cNvSpPr/>
          <p:nvPr/>
        </p:nvSpPr>
        <p:spPr>
          <a:xfrm>
            <a:off x="467544" y="3573016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APLICACIONES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Baja Temporal</a:t>
            </a:r>
          </a:p>
        </p:txBody>
      </p:sp>
      <p:pic>
        <p:nvPicPr>
          <p:cNvPr id="5" name="Picture 4" descr="Baja Tempo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23" y="1464411"/>
            <a:ext cx="913552" cy="9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4769852" cy="226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3974629" cy="352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5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Justificante por Inasistencia</a:t>
            </a:r>
          </a:p>
        </p:txBody>
      </p:sp>
      <p:pic>
        <p:nvPicPr>
          <p:cNvPr id="5" name="Picture 8" descr="SS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83853"/>
            <a:ext cx="1085683" cy="11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6018"/>
            <a:ext cx="4974610" cy="292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71" y="3187452"/>
            <a:ext cx="5367313" cy="338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Examen EGEL</a:t>
            </a:r>
          </a:p>
        </p:txBody>
      </p:sp>
      <p:pic>
        <p:nvPicPr>
          <p:cNvPr id="6" name="Picture 2" descr="E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6454"/>
            <a:ext cx="1032864" cy="10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7398"/>
            <a:ext cx="4321026" cy="348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47" y="2918674"/>
            <a:ext cx="3767121" cy="345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5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echa derecha 8"/>
          <p:cNvSpPr/>
          <p:nvPr/>
        </p:nvSpPr>
        <p:spPr>
          <a:xfrm>
            <a:off x="4234953" y="2791481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Proceso 10"/>
          <p:cNvSpPr/>
          <p:nvPr/>
        </p:nvSpPr>
        <p:spPr>
          <a:xfrm>
            <a:off x="2699792" y="2612795"/>
            <a:ext cx="1296144" cy="1046075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Solicitudes</a:t>
            </a:r>
            <a:endParaRPr lang="es-MX" dirty="0">
              <a:solidFill>
                <a:sysClr val="windowText" lastClr="00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95536" y="3645024"/>
            <a:ext cx="1899128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División de Estudios Profesionales</a:t>
            </a:r>
          </a:p>
        </p:txBody>
      </p:sp>
      <p:sp>
        <p:nvSpPr>
          <p:cNvPr id="10" name="Proceso 9"/>
          <p:cNvSpPr/>
          <p:nvPr/>
        </p:nvSpPr>
        <p:spPr>
          <a:xfrm>
            <a:off x="2718919" y="5229200"/>
            <a:ext cx="1296144" cy="1046075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Solicitudes</a:t>
            </a:r>
            <a:endParaRPr lang="es-MX" dirty="0">
              <a:solidFill>
                <a:sysClr val="windowText" lastClr="000000"/>
              </a:solidFill>
            </a:endParaRPr>
          </a:p>
        </p:txBody>
      </p:sp>
      <p:sp>
        <p:nvSpPr>
          <p:cNvPr id="13" name="Proceso 12"/>
          <p:cNvSpPr/>
          <p:nvPr/>
        </p:nvSpPr>
        <p:spPr>
          <a:xfrm>
            <a:off x="2718919" y="3907306"/>
            <a:ext cx="1296144" cy="1046075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Solicitudes</a:t>
            </a:r>
            <a:endParaRPr lang="es-MX" dirty="0">
              <a:solidFill>
                <a:sysClr val="windowText" lastClr="000000"/>
              </a:solidFill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4242067" y="4106689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 derecha 14"/>
          <p:cNvSpPr/>
          <p:nvPr/>
        </p:nvSpPr>
        <p:spPr>
          <a:xfrm>
            <a:off x="4242067" y="5302279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/>
          <p:cNvSpPr txBox="1"/>
          <p:nvPr/>
        </p:nvSpPr>
        <p:spPr>
          <a:xfrm>
            <a:off x="5724128" y="2593286"/>
            <a:ext cx="189912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 smtClean="0"/>
              <a:t>Departamento Correspondiente</a:t>
            </a:r>
            <a:endParaRPr lang="es-MX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725797" y="4030051"/>
            <a:ext cx="189912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MX" dirty="0"/>
              <a:t>Departamento Correspondiente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709392" y="5351945"/>
            <a:ext cx="189912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MX" dirty="0"/>
              <a:t>Departamento Correspondiente</a:t>
            </a:r>
          </a:p>
        </p:txBody>
      </p:sp>
    </p:spTree>
    <p:extLst>
      <p:ext uri="{BB962C8B-B14F-4D97-AF65-F5344CB8AC3E}">
        <p14:creationId xmlns:p14="http://schemas.microsoft.com/office/powerpoint/2010/main" val="17273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examen general de ingles</a:t>
            </a:r>
          </a:p>
        </p:txBody>
      </p:sp>
      <p:pic>
        <p:nvPicPr>
          <p:cNvPr id="6" name="Picture 2" descr="Sistema para solicitar examen de acreditación de conocimientos de ing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9" y="1345123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3" y="2852936"/>
            <a:ext cx="461926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1211" y="2759236"/>
            <a:ext cx="4315142" cy="328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17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Rectángulo"/>
          <p:cNvSpPr/>
          <p:nvPr/>
        </p:nvSpPr>
        <p:spPr>
          <a:xfrm>
            <a:off x="467544" y="3573016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Servicios Adicionales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28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Banco de Residencias Profesionales</a:t>
            </a:r>
          </a:p>
        </p:txBody>
      </p:sp>
      <p:pic>
        <p:nvPicPr>
          <p:cNvPr id="6" name="Picture 2" descr="Banco de Residencias Profesional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0" y="1614490"/>
            <a:ext cx="1166438" cy="11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852936"/>
            <a:ext cx="69723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9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Buzón de Sugerencias, Quejas y Comentarios</a:t>
            </a:r>
          </a:p>
        </p:txBody>
      </p:sp>
      <p:pic>
        <p:nvPicPr>
          <p:cNvPr id="6" name="Picture 6" descr="http://www.itvillahermosa.edu.mx/sys/sgc/buzon/imagenes/buzon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0000" l="3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0" y="175351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r="8597"/>
          <a:stretch/>
        </p:blipFill>
        <p:spPr bwMode="auto">
          <a:xfrm>
            <a:off x="467544" y="2837905"/>
            <a:ext cx="5346701" cy="3181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94" y="3794579"/>
            <a:ext cx="5696396" cy="273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52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57160" y="1628800"/>
            <a:ext cx="670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Buzón de Quejas de hostigamiento sexual y/o denuncias de discriminación</a:t>
            </a:r>
          </a:p>
        </p:txBody>
      </p:sp>
      <p:pic>
        <p:nvPicPr>
          <p:cNvPr id="6" name="Picture 6" descr="http://www.itvillahermosa.edu.mx/sys/sgc/buzonequidad/imagenes/buzon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8000" l="5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7357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7"/>
          <a:stretch/>
        </p:blipFill>
        <p:spPr bwMode="auto">
          <a:xfrm>
            <a:off x="2483768" y="3178244"/>
            <a:ext cx="5101332" cy="341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5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/>
          <p:cNvSpPr/>
          <p:nvPr/>
        </p:nvSpPr>
        <p:spPr>
          <a:xfrm>
            <a:off x="179512" y="5445224"/>
            <a:ext cx="3752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Procedimientos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7077075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492896"/>
            <a:ext cx="4670222" cy="416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9895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1916832"/>
            <a:ext cx="2232248" cy="274499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267744" y="4941168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MUCHAS GRACIAS 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6978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51520" y="1844824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es-MX" dirty="0"/>
              <a:t>M.C. José Antonio Canto Esquivel</a:t>
            </a:r>
            <a:br>
              <a:rPr lang="es-MX" dirty="0"/>
            </a:br>
            <a:r>
              <a:rPr lang="es-MX" dirty="0"/>
              <a:t>Subdirector </a:t>
            </a:r>
            <a:r>
              <a:rPr lang="es-MX" dirty="0" smtClean="0"/>
              <a:t>Académico</a:t>
            </a:r>
            <a:br>
              <a:rPr lang="es-MX" dirty="0" smtClean="0"/>
            </a:br>
            <a:r>
              <a:rPr lang="es-MX" dirty="0" smtClean="0"/>
              <a:t>subacademica@itvillahermosa.edu.mx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0" y="3717032"/>
            <a:ext cx="9144000" cy="1752600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schemeClr val="tx1"/>
                </a:solidFill>
              </a:rPr>
              <a:t>Ing. Javier Romero Castro.</a:t>
            </a:r>
          </a:p>
          <a:p>
            <a:r>
              <a:rPr lang="es-MX" sz="3600" dirty="0" smtClean="0">
                <a:solidFill>
                  <a:schemeClr val="tx1"/>
                </a:solidFill>
              </a:rPr>
              <a:t>Jefe </a:t>
            </a:r>
            <a:r>
              <a:rPr lang="es-MX" sz="3600" dirty="0" smtClean="0">
                <a:solidFill>
                  <a:schemeClr val="tx1"/>
                </a:solidFill>
              </a:rPr>
              <a:t>de la División de Estudios Profesionales.</a:t>
            </a:r>
          </a:p>
          <a:p>
            <a:r>
              <a:rPr lang="es-MX" sz="4000" dirty="0" smtClean="0">
                <a:solidFill>
                  <a:schemeClr val="tx1"/>
                </a:solidFill>
              </a:rPr>
              <a:t>dep@itvillahermosa.edu.mx</a:t>
            </a:r>
            <a:endParaRPr lang="es-MX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4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9289"/>
          <a:stretch/>
        </p:blipFill>
        <p:spPr>
          <a:xfrm>
            <a:off x="467545" y="2349624"/>
            <a:ext cx="1296144" cy="3967397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1812768" y="3048591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derecha 8"/>
          <p:cNvSpPr/>
          <p:nvPr/>
        </p:nvSpPr>
        <p:spPr>
          <a:xfrm rot="19688724">
            <a:off x="5287207" y="3481861"/>
            <a:ext cx="962125" cy="44907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Proceso 10"/>
          <p:cNvSpPr/>
          <p:nvPr/>
        </p:nvSpPr>
        <p:spPr>
          <a:xfrm>
            <a:off x="3011179" y="3706396"/>
            <a:ext cx="1926041" cy="1197792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Constancia de Acreditación de Actividad Complementaria</a:t>
            </a:r>
            <a:endParaRPr lang="es-MX" dirty="0">
              <a:solidFill>
                <a:sysClr val="windowText" lastClr="00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734025" y="3612373"/>
            <a:ext cx="1899128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División de Estudios Profesionales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32240" y="4842816"/>
            <a:ext cx="1899128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 smtClean="0"/>
              <a:t>Departamento de Servicios Escolares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732240" y="2354482"/>
            <a:ext cx="189912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 smtClean="0"/>
              <a:t>Departamento Correspondiente</a:t>
            </a:r>
            <a:endParaRPr lang="es-MX" dirty="0"/>
          </a:p>
        </p:txBody>
      </p:sp>
      <p:sp>
        <p:nvSpPr>
          <p:cNvPr id="14" name="Proceso 13"/>
          <p:cNvSpPr/>
          <p:nvPr/>
        </p:nvSpPr>
        <p:spPr>
          <a:xfrm>
            <a:off x="3011179" y="2436487"/>
            <a:ext cx="1926041" cy="532467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Evidencias</a:t>
            </a:r>
            <a:endParaRPr lang="es-MX" dirty="0">
              <a:solidFill>
                <a:sysClr val="windowText" lastClr="000000"/>
              </a:solidFill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5333258" y="2434805"/>
            <a:ext cx="962125" cy="44228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 derecha 15"/>
          <p:cNvSpPr/>
          <p:nvPr/>
        </p:nvSpPr>
        <p:spPr>
          <a:xfrm rot="1194287">
            <a:off x="5333259" y="4705042"/>
            <a:ext cx="962125" cy="44907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Flecha derecha 16"/>
          <p:cNvSpPr/>
          <p:nvPr/>
        </p:nvSpPr>
        <p:spPr>
          <a:xfrm>
            <a:off x="5380966" y="4086632"/>
            <a:ext cx="962125" cy="44907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43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9289"/>
          <a:stretch/>
        </p:blipFill>
        <p:spPr>
          <a:xfrm>
            <a:off x="467545" y="2349624"/>
            <a:ext cx="1296144" cy="3967397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2206298" y="3456313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3385286" y="3438317"/>
            <a:ext cx="1899128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 smtClean="0"/>
              <a:t>Departamento de Servicios Escolares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732240" y="3372696"/>
            <a:ext cx="1899128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 smtClean="0"/>
              <a:t>Registra en </a:t>
            </a:r>
            <a:r>
              <a:rPr lang="es-MX" dirty="0" err="1" smtClean="0"/>
              <a:t>Kardex</a:t>
            </a:r>
            <a:r>
              <a:rPr lang="es-MX" dirty="0" smtClean="0"/>
              <a:t> Acreditación</a:t>
            </a:r>
            <a:endParaRPr lang="es-MX" dirty="0"/>
          </a:p>
        </p:txBody>
      </p:sp>
      <p:sp>
        <p:nvSpPr>
          <p:cNvPr id="9" name="Flecha derecha 8"/>
          <p:cNvSpPr/>
          <p:nvPr/>
        </p:nvSpPr>
        <p:spPr>
          <a:xfrm>
            <a:off x="5550397" y="3496560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1493948" y="3456313"/>
            <a:ext cx="648072" cy="7920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/>
              <a:t>5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364221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348880"/>
            <a:ext cx="2500858" cy="29934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283968" y="3383940"/>
            <a:ext cx="3507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Estudiantes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04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035"/>
          <a:stretch/>
        </p:blipFill>
        <p:spPr>
          <a:xfrm>
            <a:off x="395536" y="1700808"/>
            <a:ext cx="814190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772816"/>
            <a:ext cx="57531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1562100" cy="1409700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888151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40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817" y="3231654"/>
            <a:ext cx="255270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564904"/>
            <a:ext cx="1533525" cy="13335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888151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20" y="2492896"/>
            <a:ext cx="2505075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1669613"/>
            <a:ext cx="2543175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6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08920"/>
            <a:ext cx="1247775" cy="131445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754384" y="4509120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140968"/>
            <a:ext cx="253365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370782"/>
            <a:ext cx="2505075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161" y="1617098"/>
            <a:ext cx="2505075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1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40" y="3068960"/>
            <a:ext cx="4173590" cy="361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068960"/>
            <a:ext cx="1466850" cy="135255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719906" y="4653136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929" y="1700808"/>
            <a:ext cx="4392488" cy="357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75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Actividades Complementarias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66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1" y="2924944"/>
            <a:ext cx="1466850" cy="135255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387953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166" r="450"/>
          <a:stretch/>
        </p:blipFill>
        <p:spPr>
          <a:xfrm>
            <a:off x="1907704" y="1599741"/>
            <a:ext cx="7102102" cy="49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7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1" y="2924944"/>
            <a:ext cx="1466850" cy="135255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387953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1082"/>
          <a:stretch/>
        </p:blipFill>
        <p:spPr>
          <a:xfrm>
            <a:off x="1835696" y="1628800"/>
            <a:ext cx="7038975" cy="503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70" y="2996952"/>
            <a:ext cx="1381125" cy="13716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464371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772816"/>
            <a:ext cx="71151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628800"/>
            <a:ext cx="3825642" cy="504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6" y="2924944"/>
            <a:ext cx="1381125" cy="1371600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672710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90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22" y="2780928"/>
            <a:ext cx="1114425" cy="146685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464371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576"/>
          <a:stretch/>
        </p:blipFill>
        <p:spPr>
          <a:xfrm>
            <a:off x="1619672" y="2296634"/>
            <a:ext cx="7239000" cy="34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22" y="2780928"/>
            <a:ext cx="1114425" cy="146685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464371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772816"/>
            <a:ext cx="70199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852936"/>
            <a:ext cx="1524000" cy="13716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748481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198" b="1"/>
          <a:stretch/>
        </p:blipFill>
        <p:spPr>
          <a:xfrm>
            <a:off x="1976985" y="1637731"/>
            <a:ext cx="7105650" cy="44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852936"/>
            <a:ext cx="1524000" cy="13716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748481" y="4581128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556792"/>
            <a:ext cx="3913505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0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321"/>
          <a:stretch/>
        </p:blipFill>
        <p:spPr>
          <a:xfrm>
            <a:off x="1694666" y="1484784"/>
            <a:ext cx="7242488" cy="54780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80928"/>
            <a:ext cx="1123950" cy="1476375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359866" y="4653136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6012160" y="1484784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9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89" y="2780928"/>
            <a:ext cx="1123950" cy="1476375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539552" y="4653136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377"/>
          <a:stretch/>
        </p:blipFill>
        <p:spPr>
          <a:xfrm>
            <a:off x="2029367" y="1484784"/>
            <a:ext cx="6789879" cy="53732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84168" y="1484784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00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539552" y="1700808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Actividades preliminares</a:t>
            </a:r>
            <a:endParaRPr lang="es-E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http://acteva.in/blog/wp-content/uploads/2012/07/shutterstock_43993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5583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 Rectángulo"/>
          <p:cNvSpPr/>
          <p:nvPr/>
        </p:nvSpPr>
        <p:spPr>
          <a:xfrm>
            <a:off x="539552" y="5504165"/>
            <a:ext cx="30963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Comité Académico</a:t>
            </a:r>
            <a:endParaRPr lang="es-E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4139952" y="4041068"/>
            <a:ext cx="1008112" cy="86409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Proceso 12"/>
          <p:cNvSpPr/>
          <p:nvPr/>
        </p:nvSpPr>
        <p:spPr>
          <a:xfrm>
            <a:off x="5796136" y="2780928"/>
            <a:ext cx="2791244" cy="3728447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Tipos de Actividades Complementarias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Fundamentación de cada tipo de actividad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Créditos, requisitos y productos terminales por actividad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Definición de Proyectos de actividades complementarias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Procedimiento de solicitud y acreditación</a:t>
            </a:r>
          </a:p>
          <a:p>
            <a:pPr algn="ctr"/>
            <a:endParaRPr lang="es-MX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348880"/>
            <a:ext cx="2500858" cy="29934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76167" y="3383940"/>
            <a:ext cx="4323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Administrador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7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533853" cy="49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6950"/>
          <a:stretch/>
        </p:blipFill>
        <p:spPr>
          <a:xfrm>
            <a:off x="467544" y="1988840"/>
            <a:ext cx="803790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856984" cy="44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557252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76" y="2276872"/>
            <a:ext cx="5927842" cy="439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747893" cy="35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36295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8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293"/>
          <a:stretch/>
        </p:blipFill>
        <p:spPr>
          <a:xfrm>
            <a:off x="305775" y="2636912"/>
            <a:ext cx="8580251" cy="37670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5" y="1386655"/>
            <a:ext cx="8759772" cy="10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5564"/>
          <a:stretch/>
        </p:blipFill>
        <p:spPr>
          <a:xfrm>
            <a:off x="1115616" y="1556792"/>
            <a:ext cx="7128792" cy="50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19250"/>
            <a:ext cx="7134994" cy="48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Rectángulo"/>
          <p:cNvSpPr/>
          <p:nvPr/>
        </p:nvSpPr>
        <p:spPr>
          <a:xfrm>
            <a:off x="611560" y="1556792"/>
            <a:ext cx="76328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Tipos de Actividades Complementarias</a:t>
            </a:r>
            <a:endParaRPr lang="es-E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76871"/>
            <a:ext cx="7560840" cy="45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532440" cy="40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963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Titulación Integral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81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539552" y="1700808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Actividades preliminares</a:t>
            </a:r>
            <a:endParaRPr lang="es-E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http://acteva.in/blog/wp-content/uploads/2012/07/shutterstock_43993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5583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 Rectángulo"/>
          <p:cNvSpPr/>
          <p:nvPr/>
        </p:nvSpPr>
        <p:spPr>
          <a:xfrm>
            <a:off x="539552" y="5504165"/>
            <a:ext cx="30963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Comité Académico</a:t>
            </a:r>
            <a:endParaRPr lang="es-E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4139952" y="4041068"/>
            <a:ext cx="1008112" cy="86409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Proceso 12"/>
          <p:cNvSpPr/>
          <p:nvPr/>
        </p:nvSpPr>
        <p:spPr>
          <a:xfrm>
            <a:off x="5508104" y="2780928"/>
            <a:ext cx="3079276" cy="3728447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Revisión del Lineamiento para Titulación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Determinación de Productos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Producto en formato electrónico (CD)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ysClr val="windowText" lastClr="000000"/>
                </a:solidFill>
              </a:rPr>
              <a:t>Reuniones con academias para reafirmar información respecto a productos, revisores, formato electrónico, tiempo de revisión, protocolos y menciones honorificas, </a:t>
            </a:r>
          </a:p>
          <a:p>
            <a:pPr algn="ctr"/>
            <a:endParaRPr lang="es-MX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9552" y="1844824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Una sola opción de titulación:</a:t>
            </a:r>
          </a:p>
          <a:p>
            <a:endParaRPr lang="es-MX" sz="2400" dirty="0"/>
          </a:p>
          <a:p>
            <a:r>
              <a:rPr lang="es-MX" sz="2400" b="1" dirty="0" smtClean="0"/>
              <a:t>TITULACIÓN INTEGRAL</a:t>
            </a:r>
          </a:p>
          <a:p>
            <a:endParaRPr lang="es-MX" sz="2400" dirty="0"/>
          </a:p>
          <a:p>
            <a:r>
              <a:rPr lang="es-MX" sz="2400" dirty="0" smtClean="0"/>
              <a:t>6 Productos para titularse:</a:t>
            </a:r>
          </a:p>
          <a:p>
            <a:endParaRPr lang="es-MX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Informe de Residencia Profesional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Informe de Proyecto de Investigación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Informe de Estancia de Investigación o Empresarial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Informe de Innovación Tecnológica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Testimonio de Desempeño Satisfactorio o Sobresaliente EGEL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/>
              <a:t>Tesis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4963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543499"/>
              </p:ext>
            </p:extLst>
          </p:nvPr>
        </p:nvGraphicFramePr>
        <p:xfrm>
          <a:off x="457200" y="1484784"/>
          <a:ext cx="8229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67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SCOTT – Pasantes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3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8840"/>
            <a:ext cx="875696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53214" cy="41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21194"/>
          <a:stretch/>
        </p:blipFill>
        <p:spPr>
          <a:xfrm>
            <a:off x="827584" y="1484784"/>
            <a:ext cx="729039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19672" y="3212976"/>
            <a:ext cx="2184666" cy="3152854"/>
            <a:chOff x="5843718" y="2652410"/>
            <a:chExt cx="2400690" cy="3440886"/>
          </a:xfrm>
        </p:grpSpPr>
        <p:sp>
          <p:nvSpPr>
            <p:cNvPr id="3" name="Rectángulo 2"/>
            <p:cNvSpPr/>
            <p:nvPr/>
          </p:nvSpPr>
          <p:spPr>
            <a:xfrm>
              <a:off x="6012160" y="2852936"/>
              <a:ext cx="2232248" cy="324036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5939970" y="2764704"/>
              <a:ext cx="2232248" cy="324036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5843718" y="2652410"/>
              <a:ext cx="2232248" cy="324036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7780" y="2676472"/>
              <a:ext cx="2155899" cy="3011102"/>
            </a:xfrm>
            <a:prstGeom prst="rect">
              <a:avLst/>
            </a:prstGeom>
          </p:spPr>
        </p:pic>
      </p:grpSp>
      <p:sp>
        <p:nvSpPr>
          <p:cNvPr id="7" name="5 Rectángulo"/>
          <p:cNvSpPr/>
          <p:nvPr/>
        </p:nvSpPr>
        <p:spPr>
          <a:xfrm>
            <a:off x="971600" y="1432070"/>
            <a:ext cx="76328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Fundamentación de Actividades Complementarias</a:t>
            </a:r>
            <a:endParaRPr lang="es-E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4419350" y="4017177"/>
            <a:ext cx="1008112" cy="86409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Proceso 8"/>
          <p:cNvSpPr/>
          <p:nvPr/>
        </p:nvSpPr>
        <p:spPr>
          <a:xfrm>
            <a:off x="6101236" y="3161529"/>
            <a:ext cx="1926041" cy="3072008"/>
          </a:xfrm>
          <a:prstGeom prst="flowChartProcess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ysClr val="windowText" lastClr="000000"/>
                </a:solidFill>
              </a:rPr>
              <a:t>Autorización del Director del IT</a:t>
            </a:r>
            <a:endParaRPr lang="es-MX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56992"/>
            <a:ext cx="8662169" cy="21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57976" cy="37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8244408" cy="47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737202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56792"/>
            <a:ext cx="6878267" cy="50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8087245" cy="52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SCOTT – Proceso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1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915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8749995" cy="46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77252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628800"/>
            <a:ext cx="6552728" cy="4976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2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8296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828845" cy="51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4803959" cy="33714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492896"/>
            <a:ext cx="48863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SCOTT – Documentos Generados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19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3790950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Rectángulo"/>
          <p:cNvSpPr/>
          <p:nvPr/>
        </p:nvSpPr>
        <p:spPr>
          <a:xfrm>
            <a:off x="742839" y="2924944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Asignación de Revisores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577581"/>
            <a:ext cx="3810000" cy="498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5 Rectángulo"/>
          <p:cNvSpPr/>
          <p:nvPr/>
        </p:nvSpPr>
        <p:spPr>
          <a:xfrm>
            <a:off x="5000836" y="2924944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Autorización de Impresión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9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3829050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748740" y="4869160"/>
            <a:ext cx="269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Nombramiento de Revisor</a:t>
            </a:r>
            <a:endParaRPr lang="es-ES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555524"/>
            <a:ext cx="3790950" cy="496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5632640" y="4869160"/>
            <a:ext cx="224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Dictamen de Revisión</a:t>
            </a:r>
            <a:endParaRPr lang="es-ES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1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3800475" cy="499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Rectángulo"/>
          <p:cNvSpPr/>
          <p:nvPr/>
        </p:nvSpPr>
        <p:spPr>
          <a:xfrm>
            <a:off x="531577" y="2924944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Integración de Jurado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498172"/>
            <a:ext cx="3800475" cy="504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5 Rectángulo"/>
          <p:cNvSpPr/>
          <p:nvPr/>
        </p:nvSpPr>
        <p:spPr>
          <a:xfrm>
            <a:off x="5068081" y="2636912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Acto de Recepción Profesional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9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628800"/>
            <a:ext cx="3744416" cy="485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Rectángulo"/>
          <p:cNvSpPr/>
          <p:nvPr/>
        </p:nvSpPr>
        <p:spPr>
          <a:xfrm>
            <a:off x="5040052" y="4725144"/>
            <a:ext cx="32403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Integración de Jurado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0"/>
            <a:ext cx="3829050" cy="493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5 Rectángulo"/>
          <p:cNvSpPr/>
          <p:nvPr/>
        </p:nvSpPr>
        <p:spPr>
          <a:xfrm>
            <a:off x="545865" y="4703725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Oficio de </a:t>
            </a:r>
            <a:r>
              <a:rPr lang="es-MX" sz="2400" b="1" dirty="0" err="1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Envio</a:t>
            </a:r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de </a:t>
            </a:r>
            <a:r>
              <a:rPr lang="es-MX" sz="2400" b="1" dirty="0" err="1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Dictámen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49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618134"/>
            <a:ext cx="3800475" cy="48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Rectángulo"/>
          <p:cNvSpPr/>
          <p:nvPr/>
        </p:nvSpPr>
        <p:spPr>
          <a:xfrm>
            <a:off x="531577" y="2924944"/>
            <a:ext cx="32403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Aviso de Realización de Acto de Recepción Profesional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484784"/>
            <a:ext cx="3790950" cy="498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5 Rectángulo"/>
          <p:cNvSpPr/>
          <p:nvPr/>
        </p:nvSpPr>
        <p:spPr>
          <a:xfrm>
            <a:off x="4991311" y="2641892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Registro de Asistencia de Sinodales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1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3752850" cy="493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Rectángulo"/>
          <p:cNvSpPr/>
          <p:nvPr/>
        </p:nvSpPr>
        <p:spPr>
          <a:xfrm>
            <a:off x="627899" y="2860050"/>
            <a:ext cx="32403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Protocolo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600225"/>
            <a:ext cx="3800475" cy="496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5068081" y="2751311"/>
            <a:ext cx="32403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Protesta de Ley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44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Procedimiento para la Solicitud y Acreditación de Actividades Complementarias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8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3790950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Rectángulo"/>
          <p:cNvSpPr/>
          <p:nvPr/>
        </p:nvSpPr>
        <p:spPr>
          <a:xfrm>
            <a:off x="598823" y="5157192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Juramento de </a:t>
            </a:r>
            <a:r>
              <a:rPr lang="es-MX" sz="2400" b="1" dirty="0" err="1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Etica</a:t>
            </a:r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Profesional (Copia)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81162"/>
            <a:ext cx="3595117" cy="516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5 Rectángulo"/>
          <p:cNvSpPr/>
          <p:nvPr/>
        </p:nvSpPr>
        <p:spPr>
          <a:xfrm>
            <a:off x="5037410" y="5209802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Juramento de </a:t>
            </a:r>
            <a:r>
              <a:rPr lang="es-MX" sz="2400" b="1" dirty="0" err="1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Etica</a:t>
            </a:r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Profesional (Original)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05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7664722" cy="53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504159" cy="52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21" y="1625546"/>
            <a:ext cx="3714750" cy="479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5 Rectángulo"/>
          <p:cNvSpPr/>
          <p:nvPr/>
        </p:nvSpPr>
        <p:spPr>
          <a:xfrm>
            <a:off x="843511" y="4941168"/>
            <a:ext cx="31175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err="1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Contancia</a:t>
            </a:r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de No Inconveniencia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408" y="1630388"/>
            <a:ext cx="3660600" cy="478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5 Rectángulo"/>
          <p:cNvSpPr/>
          <p:nvPr/>
        </p:nvSpPr>
        <p:spPr>
          <a:xfrm>
            <a:off x="5076056" y="4941168"/>
            <a:ext cx="31175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err="1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Contancia</a:t>
            </a:r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de Tramite de Titulación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7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556792"/>
            <a:ext cx="3656459" cy="482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5 Rectángulo"/>
          <p:cNvSpPr/>
          <p:nvPr/>
        </p:nvSpPr>
        <p:spPr>
          <a:xfrm>
            <a:off x="3097877" y="5157192"/>
            <a:ext cx="31175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Acta de </a:t>
            </a:r>
            <a:r>
              <a:rPr lang="es-MX" sz="2400" b="1" dirty="0" err="1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Exámen</a:t>
            </a:r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Profesional (Copia)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62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3676650" cy="519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146" y="1484783"/>
            <a:ext cx="3586095" cy="519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5 Rectángulo"/>
          <p:cNvSpPr/>
          <p:nvPr/>
        </p:nvSpPr>
        <p:spPr>
          <a:xfrm>
            <a:off x="675076" y="1772816"/>
            <a:ext cx="31175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Titulo (frente)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5379408" y="1746986"/>
            <a:ext cx="31175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Titulo (reverso)</a:t>
            </a:r>
            <a:endParaRPr lang="es-ES" sz="2400" b="1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2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SCOTT – Reportes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7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62075"/>
            <a:ext cx="8413377" cy="52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1" y="1556792"/>
            <a:ext cx="5840710" cy="364096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772816"/>
            <a:ext cx="3819525" cy="496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18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6953499" cy="42988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746" t="3232"/>
          <a:stretch/>
        </p:blipFill>
        <p:spPr>
          <a:xfrm>
            <a:off x="3419872" y="2204864"/>
            <a:ext cx="5551701" cy="431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118" y="2151094"/>
            <a:ext cx="1008112" cy="251565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28909" y="2893873"/>
            <a:ext cx="189912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 smtClean="0"/>
              <a:t>Departamento Correspondiente</a:t>
            </a:r>
            <a:endParaRPr lang="es-MX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302177" y="5445224"/>
            <a:ext cx="1418010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 smtClean="0"/>
              <a:t>Elabora Proyecto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634" y="2192360"/>
            <a:ext cx="993908" cy="2353321"/>
          </a:xfrm>
          <a:prstGeom prst="rect">
            <a:avLst/>
          </a:prstGeom>
        </p:spPr>
      </p:pic>
      <p:sp>
        <p:nvSpPr>
          <p:cNvPr id="23" name="Flecha derecha 22"/>
          <p:cNvSpPr/>
          <p:nvPr/>
        </p:nvSpPr>
        <p:spPr>
          <a:xfrm>
            <a:off x="6002662" y="5445224"/>
            <a:ext cx="962125" cy="792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4528469" y="1934012"/>
            <a:ext cx="101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Asesores</a:t>
            </a:r>
            <a:endParaRPr lang="es-MX" dirty="0"/>
          </a:p>
        </p:txBody>
      </p:sp>
      <p:sp>
        <p:nvSpPr>
          <p:cNvPr id="25" name="CuadroTexto 24"/>
          <p:cNvSpPr txBox="1"/>
          <p:nvPr/>
        </p:nvSpPr>
        <p:spPr>
          <a:xfrm>
            <a:off x="7038458" y="5495355"/>
            <a:ext cx="1899128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algn="ctr"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División de Estudios Profesionales</a:t>
            </a:r>
          </a:p>
        </p:txBody>
      </p:sp>
      <p:sp>
        <p:nvSpPr>
          <p:cNvPr id="26" name="Flecha derecha 25"/>
          <p:cNvSpPr/>
          <p:nvPr/>
        </p:nvSpPr>
        <p:spPr>
          <a:xfrm rot="5400000">
            <a:off x="4577860" y="4775016"/>
            <a:ext cx="566388" cy="61232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Flecha derecha 26"/>
          <p:cNvSpPr/>
          <p:nvPr/>
        </p:nvSpPr>
        <p:spPr>
          <a:xfrm rot="2756944">
            <a:off x="2910529" y="4816951"/>
            <a:ext cx="962125" cy="48887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Flecha izquierda y derecha 4"/>
          <p:cNvSpPr/>
          <p:nvPr/>
        </p:nvSpPr>
        <p:spPr>
          <a:xfrm>
            <a:off x="2862064" y="3051970"/>
            <a:ext cx="1117570" cy="607135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61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457200" y="2852936"/>
            <a:ext cx="8229600" cy="3273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/>
              <a:t>L.I. Ezequiel Gómez Domínguez</a:t>
            </a:r>
          </a:p>
          <a:p>
            <a:r>
              <a:rPr lang="es-MX" dirty="0" smtClean="0"/>
              <a:t>Móvil: (045) 936-108-3547</a:t>
            </a:r>
          </a:p>
          <a:p>
            <a:r>
              <a:rPr lang="es-MX" dirty="0" smtClean="0"/>
              <a:t>Email: contacto@sitimac.com.mx</a:t>
            </a:r>
          </a:p>
          <a:p>
            <a:pPr lvl="1">
              <a:buFont typeface="Arial" pitchFamily="34" charset="0"/>
              <a:buNone/>
            </a:pPr>
            <a:r>
              <a:rPr lang="es-MX" dirty="0" smtClean="0"/>
              <a:t>egomez@itvillahermosa.edu.mx</a:t>
            </a:r>
          </a:p>
        </p:txBody>
      </p:sp>
      <p:sp>
        <p:nvSpPr>
          <p:cNvPr id="3" name="5 Rectángulo"/>
          <p:cNvSpPr/>
          <p:nvPr/>
        </p:nvSpPr>
        <p:spPr>
          <a:xfrm>
            <a:off x="428600" y="1772816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Créditos Sistema SCOTT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4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83568" y="3284984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Tutoría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26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Sesión de administrador: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267744" y="2492896"/>
            <a:ext cx="14401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7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8281448" cy="4176464"/>
          </a:xfrm>
          <a:prstGeom prst="rect">
            <a:avLst/>
          </a:prstGeom>
        </p:spPr>
      </p:pic>
      <p:sp>
        <p:nvSpPr>
          <p:cNvPr id="14" name="3 CuadroTexto"/>
          <p:cNvSpPr txBox="1"/>
          <p:nvPr/>
        </p:nvSpPr>
        <p:spPr>
          <a:xfrm>
            <a:off x="251520" y="162880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Sesión del Administrador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606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77145" y="1772816"/>
            <a:ext cx="829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Jefe de Departamento Académico  puede capturar a los  tutores y estudiantes, además de recibir los  estudiantes asignados a tutores del coordinador por área académica y también puede asignar estudiantes a los tutores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6" r="59" b="49994"/>
          <a:stretch/>
        </p:blipFill>
        <p:spPr>
          <a:xfrm>
            <a:off x="408243" y="3212976"/>
            <a:ext cx="843293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9168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Además puede autorizar o rechazar estudiantes asignados a tutores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2"/>
          <a:stretch/>
        </p:blipFill>
        <p:spPr>
          <a:xfrm>
            <a:off x="323528" y="2924944"/>
            <a:ext cx="861170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1772816"/>
            <a:ext cx="16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coordinador académico puede registrar a los estudiantes y tutores al sistema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95" y="1772816"/>
            <a:ext cx="697839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6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7693" y="1353542"/>
            <a:ext cx="851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coordinador también puede asignarles los tutorados a los tutores  para que posteriormente el tutor pueda crear un plan de trabajo para le grupo que le fue asignado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7"/>
          <a:stretch/>
        </p:blipFill>
        <p:spPr>
          <a:xfrm>
            <a:off x="207693" y="2276872"/>
            <a:ext cx="851681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2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162880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Sesión del Tutor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3"/>
            <a:ext cx="8280920" cy="44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15058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Mensajería Personalizada Tutor - Estudiante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748883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138492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G</a:t>
            </a:r>
            <a:r>
              <a:rPr lang="es-ES" sz="2400" dirty="0" err="1" smtClean="0"/>
              <a:t>raficación</a:t>
            </a:r>
            <a:r>
              <a:rPr lang="es-ES" sz="2400" dirty="0" smtClean="0"/>
              <a:t> para ver algunos datos de importancia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560840" cy="46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4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1867" y="1412776"/>
            <a:ext cx="80207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Estructura del Proyecto de Actividad Complementaria</a:t>
            </a:r>
            <a:endParaRPr lang="es-E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45" y="2492896"/>
            <a:ext cx="8853021" cy="372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7278" y="1444134"/>
            <a:ext cx="879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Mostrar el resultado final de los tutorados de su plan de trabajo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7" y="1924814"/>
            <a:ext cx="7848872" cy="476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r="3812" b="55776"/>
          <a:stretch/>
        </p:blipFill>
        <p:spPr>
          <a:xfrm>
            <a:off x="107504" y="1700808"/>
            <a:ext cx="890199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42884" r="3510"/>
          <a:stretch/>
        </p:blipFill>
        <p:spPr>
          <a:xfrm>
            <a:off x="179511" y="1628800"/>
            <a:ext cx="882788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48478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Consultar el expediente de cada estudiante de sus planes de trabajo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6"/>
          <a:stretch/>
        </p:blipFill>
        <p:spPr>
          <a:xfrm>
            <a:off x="395536" y="1973647"/>
            <a:ext cx="8420698" cy="39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155679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Sesión del estudiante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68"/>
          <a:stretch/>
        </p:blipFill>
        <p:spPr>
          <a:xfrm>
            <a:off x="272581" y="2018457"/>
            <a:ext cx="8710810" cy="34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1700808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Estudiante puede ver sus calificaciones, los planes de trabajo que tiene asignados además de interactuar con su tutor en línea y las reuniones que hay disponible y en caso de asistir poder opinar sobre ellas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4300" r="11414"/>
          <a:stretch/>
        </p:blipFill>
        <p:spPr>
          <a:xfrm>
            <a:off x="2987824" y="1556792"/>
            <a:ext cx="592863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844824"/>
            <a:ext cx="2196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programa crea los documentos necesarios para tener como comprobar la asignación  de grupos, etc.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02" y="1628800"/>
            <a:ext cx="622204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0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Ing. </a:t>
            </a:r>
            <a:r>
              <a:rPr lang="es-ES" dirty="0" err="1" smtClean="0"/>
              <a:t>Manahore</a:t>
            </a:r>
            <a:r>
              <a:rPr lang="es-ES" dirty="0" smtClean="0"/>
              <a:t> del C. Maldonado Vázquez</a:t>
            </a:r>
          </a:p>
          <a:p>
            <a:r>
              <a:rPr lang="es-ES" dirty="0" err="1"/>
              <a:t>Movil</a:t>
            </a:r>
            <a:r>
              <a:rPr lang="es-ES" dirty="0"/>
              <a:t>: </a:t>
            </a:r>
            <a:r>
              <a:rPr lang="es-ES" dirty="0" smtClean="0"/>
              <a:t>9931357305</a:t>
            </a:r>
          </a:p>
          <a:p>
            <a:r>
              <a:rPr lang="es-ES" dirty="0" smtClean="0"/>
              <a:t>Email: </a:t>
            </a:r>
            <a:r>
              <a:rPr lang="es-ES" dirty="0" smtClean="0">
                <a:hlinkClick r:id="rId2"/>
              </a:rPr>
              <a:t>manauri.maldonado@gmail.com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/>
              <a:t>Asesor: M.C. Miguel Guardado Zavala</a:t>
            </a:r>
          </a:p>
          <a:p>
            <a:r>
              <a:rPr lang="es-ES" dirty="0" smtClean="0"/>
              <a:t>Email: </a:t>
            </a:r>
            <a:r>
              <a:rPr lang="es-MX" dirty="0" smtClean="0">
                <a:hlinkClick r:id="rId3"/>
              </a:rPr>
              <a:t>mguar_itvh@hotmail.com</a:t>
            </a:r>
            <a:r>
              <a:rPr lang="es-MX" dirty="0" smtClean="0"/>
              <a:t> </a:t>
            </a:r>
            <a:endParaRPr lang="es-ES" dirty="0" smtClean="0"/>
          </a:p>
        </p:txBody>
      </p:sp>
      <p:sp>
        <p:nvSpPr>
          <p:cNvPr id="4" name="5 Rectángulo"/>
          <p:cNvSpPr/>
          <p:nvPr/>
        </p:nvSpPr>
        <p:spPr>
          <a:xfrm>
            <a:off x="428600" y="1772816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Créditos Sistema de Tutorías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4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611560" y="2636912"/>
            <a:ext cx="82089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Otros </a:t>
            </a:r>
            <a:r>
              <a:rPr lang="es-MX" sz="44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</a:t>
            </a:r>
            <a:r>
              <a:rPr lang="es-MX" sz="4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istemas desarrollados en el ITVH</a:t>
            </a:r>
            <a:endParaRPr lang="es-ES" sz="4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3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79712" y="1727195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SOLICITUD DE ALTA DE MATERIAS</a:t>
            </a:r>
            <a:endParaRPr lang="es-E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Picture 2" descr="S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15" l="0" r="100000">
                        <a14:foregroundMark x1="7500" y1="76119" x2="7500" y2="76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5143"/>
            <a:ext cx="111773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32158" r="3289" b="1671"/>
          <a:stretch/>
        </p:blipFill>
        <p:spPr bwMode="auto">
          <a:xfrm>
            <a:off x="372320" y="2613973"/>
            <a:ext cx="5888171" cy="284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532" r="2538" b="4196"/>
          <a:stretch/>
        </p:blipFill>
        <p:spPr bwMode="auto">
          <a:xfrm>
            <a:off x="3203848" y="3212976"/>
            <a:ext cx="5667929" cy="33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743</Words>
  <Application>Microsoft Office PowerPoint</Application>
  <PresentationFormat>Presentación en pantalla (4:3)</PresentationFormat>
  <Paragraphs>141</Paragraphs>
  <Slides>117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117</vt:i4>
      </vt:variant>
    </vt:vector>
  </HeadingPairs>
  <TitlesOfParts>
    <vt:vector size="1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M.C. José Antonio Canto Esquivel Subdirector Académico subacademica@itvillahermosa.edu.mx</vt:lpstr>
    </vt:vector>
  </TitlesOfParts>
  <Company>Departamento de Estudios Profecionales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Ing. Javier Romero Castro</dc:creator>
  <cp:lastModifiedBy>Lap</cp:lastModifiedBy>
  <cp:revision>86</cp:revision>
  <cp:lastPrinted>2013-03-19T17:02:44Z</cp:lastPrinted>
  <dcterms:created xsi:type="dcterms:W3CDTF">2013-03-19T15:52:11Z</dcterms:created>
  <dcterms:modified xsi:type="dcterms:W3CDTF">2013-05-28T14:17:23Z</dcterms:modified>
</cp:coreProperties>
</file>